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712" r:id="rId3"/>
  </p:sldMasterIdLst>
  <p:notesMasterIdLst>
    <p:notesMasterId r:id="rId23"/>
  </p:notesMasterIdLst>
  <p:handoutMasterIdLst>
    <p:handoutMasterId r:id="rId24"/>
  </p:handoutMasterIdLst>
  <p:sldIdLst>
    <p:sldId id="332" r:id="rId4"/>
    <p:sldId id="334" r:id="rId5"/>
    <p:sldId id="335" r:id="rId6"/>
    <p:sldId id="325" r:id="rId7"/>
    <p:sldId id="260" r:id="rId8"/>
    <p:sldId id="261" r:id="rId9"/>
    <p:sldId id="336" r:id="rId10"/>
    <p:sldId id="337" r:id="rId11"/>
    <p:sldId id="317" r:id="rId12"/>
    <p:sldId id="312" r:id="rId13"/>
    <p:sldId id="321" r:id="rId14"/>
    <p:sldId id="338" r:id="rId15"/>
    <p:sldId id="329" r:id="rId16"/>
    <p:sldId id="323" r:id="rId17"/>
    <p:sldId id="330" r:id="rId18"/>
    <p:sldId id="318" r:id="rId19"/>
    <p:sldId id="333" r:id="rId20"/>
    <p:sldId id="328" r:id="rId21"/>
    <p:sldId id="324" r:id="rId22"/>
  </p:sldIdLst>
  <p:sldSz cx="9144000" cy="6858000" type="screen4x3"/>
  <p:notesSz cx="9101138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eoff" initials="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3399"/>
    <a:srgbClr val="CC00FF"/>
    <a:srgbClr val="9966FF"/>
    <a:srgbClr val="66CCFF"/>
  </p:clrMru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091" autoAdjust="0"/>
  </p:normalViewPr>
  <p:slideViewPr>
    <p:cSldViewPr>
      <p:cViewPr varScale="1">
        <p:scale>
          <a:sx n="62" d="100"/>
          <a:sy n="62" d="100"/>
        </p:scale>
        <p:origin x="-1315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43826" cy="3433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55206" y="0"/>
            <a:ext cx="3943826" cy="3433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93062-5CB6-40F9-81BF-DCD4238B9DC2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485"/>
            <a:ext cx="3943826" cy="3433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55206" y="6513485"/>
            <a:ext cx="3943826" cy="3433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EBAEA-DA83-46E1-94C7-F0D804A2EE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4382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55206" y="0"/>
            <a:ext cx="394382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71FCA-5643-47BE-B891-71B59C5A4535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35275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0114" y="3257550"/>
            <a:ext cx="728091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4382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55206" y="6513910"/>
            <a:ext cx="394382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3D6A6-479C-495E-B18D-0AB27B9CD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7954" name="Rectangle 7"/>
          <p:cNvSpPr txBox="1">
            <a:spLocks noGrp="1" noChangeArrowheads="1"/>
          </p:cNvSpPr>
          <p:nvPr/>
        </p:nvSpPr>
        <p:spPr bwMode="auto">
          <a:xfrm>
            <a:off x="5154554" y="6513926"/>
            <a:ext cx="394451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 anchor="b"/>
          <a:lstStyle/>
          <a:p>
            <a:pPr algn="r" defTabSz="914108"/>
            <a:fld id="{EE54B213-4F4B-48AC-8BC4-08D34AE3DA38}" type="slidenum">
              <a:rPr lang="en-US" sz="1200">
                <a:cs typeface="Arial" charset="0"/>
              </a:rPr>
              <a:pPr algn="r" defTabSz="914108"/>
              <a:t>2</a:t>
            </a:fld>
            <a:endParaRPr lang="en-US" sz="1200" dirty="0">
              <a:cs typeface="Arial" charset="0"/>
            </a:endParaRPr>
          </a:p>
        </p:txBody>
      </p:sp>
      <p:sp>
        <p:nvSpPr>
          <p:cNvPr id="1917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71763" y="228600"/>
            <a:ext cx="3960812" cy="2970213"/>
          </a:xfrm>
          <a:ln cap="flat"/>
        </p:spPr>
      </p:sp>
      <p:sp>
        <p:nvSpPr>
          <p:cNvPr id="19179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4177" y="3257550"/>
            <a:ext cx="6672789" cy="3084926"/>
          </a:xfrm>
        </p:spPr>
        <p:txBody>
          <a:bodyPr lIns="90462" tIns="44436" rIns="90462" bIns="44436"/>
          <a:lstStyle/>
          <a:p>
            <a:pPr defTabSz="914108">
              <a:spcBef>
                <a:spcPct val="0"/>
              </a:spcBef>
            </a:pPr>
            <a:endParaRPr lang="en-US" sz="2400" dirty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5154" name="doc id"/>
          <p:cNvSpPr txBox="1">
            <a:spLocks noGrp="1" noChangeArrowheads="1"/>
          </p:cNvSpPr>
          <p:nvPr/>
        </p:nvSpPr>
        <p:spPr bwMode="auto">
          <a:xfrm>
            <a:off x="1" y="6512752"/>
            <a:ext cx="3944517" cy="34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4" tIns="45002" rIns="90004" bIns="45002"/>
          <a:lstStyle/>
          <a:p>
            <a:pPr algn="l"/>
            <a:r>
              <a:rPr lang="en-US">
                <a:solidFill>
                  <a:schemeClr val="tx1"/>
                </a:solidFill>
              </a:rPr>
              <a:t>030326HKO_MOT057_v1i</a:t>
            </a:r>
          </a:p>
        </p:txBody>
      </p:sp>
      <p:sp>
        <p:nvSpPr>
          <p:cNvPr id="2225155" name="pg num"/>
          <p:cNvSpPr txBox="1">
            <a:spLocks noGrp="1" noChangeArrowheads="1"/>
          </p:cNvSpPr>
          <p:nvPr/>
        </p:nvSpPr>
        <p:spPr bwMode="auto">
          <a:xfrm>
            <a:off x="5154554" y="6512752"/>
            <a:ext cx="3944517" cy="34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4" tIns="45002" rIns="90004" bIns="45002"/>
          <a:lstStyle/>
          <a:p>
            <a:pPr algn="l"/>
            <a:fld id="{111CEF84-FC4A-4769-A5A3-A86C8B98FCBE}" type="slidenum">
              <a:rPr lang="en-US">
                <a:solidFill>
                  <a:schemeClr val="tx1"/>
                </a:solidFill>
              </a:rPr>
              <a:pPr algn="l"/>
              <a:t>5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225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51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z="100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5900" y="285750"/>
            <a:ext cx="3805238" cy="2854325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853" y="3325661"/>
            <a:ext cx="8213777" cy="3227017"/>
          </a:xfrm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5153099" y="6513910"/>
            <a:ext cx="3945934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0" tIns="45704" rIns="91410" bIns="45704" anchor="b">
            <a:prstTxWarp prst="textNoShape">
              <a:avLst/>
            </a:prstTxWarp>
          </a:bodyPr>
          <a:lstStyle/>
          <a:p>
            <a:pPr algn="r" defTabSz="912677"/>
            <a:fld id="{50A8195D-C43E-8044-9166-E62A3B9525DD}" type="slidenum">
              <a:rPr lang="en-US" sz="1200">
                <a:solidFill>
                  <a:prstClr val="black"/>
                </a:solidFill>
              </a:rPr>
              <a:pPr algn="r" defTabSz="912677"/>
              <a:t>9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54313" y="285750"/>
            <a:ext cx="3808412" cy="2855913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737" y="3327799"/>
            <a:ext cx="8214198" cy="3225402"/>
          </a:xfrm>
          <a:noFill/>
          <a:ln/>
        </p:spPr>
        <p:txBody>
          <a:bodyPr lIns="91410" tIns="45704" rIns="91410" bIns="45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7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73350" y="228600"/>
            <a:ext cx="3959225" cy="2970213"/>
          </a:xfrm>
          <a:ln cap="flat"/>
        </p:spPr>
      </p:sp>
      <p:sp>
        <p:nvSpPr>
          <p:cNvPr id="176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3485" y="3257641"/>
            <a:ext cx="6674168" cy="3084488"/>
          </a:xfrm>
          <a:ln/>
        </p:spPr>
        <p:txBody>
          <a:bodyPr lIns="90483" tIns="44448" rIns="90483" bIns="44448"/>
          <a:lstStyle/>
          <a:p>
            <a:pPr>
              <a:spcBef>
                <a:spcPct val="0"/>
              </a:spcBef>
            </a:pPr>
            <a:endParaRPr lang="en-US" sz="24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43B93-61AD-44B2-A459-9E32031B2AE2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AA4F-BFF9-40B8-AC62-94BC50F277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43B93-61AD-44B2-A459-9E32031B2AE2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AA4F-BFF9-40B8-AC62-94BC50F277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43B93-61AD-44B2-A459-9E32031B2AE2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AA4F-BFF9-40B8-AC62-94BC50F277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6750" y="2041525"/>
            <a:ext cx="7772400" cy="2260600"/>
          </a:xfrm>
        </p:spPr>
        <p:txBody>
          <a:bodyPr anchor="ctr"/>
          <a:lstStyle>
            <a:lvl1pPr algn="ctr">
              <a:lnSpc>
                <a:spcPct val="85000"/>
              </a:lnSpc>
              <a:defRPr sz="3600"/>
            </a:lvl1pPr>
          </a:lstStyle>
          <a:p>
            <a:r>
              <a:rPr lang="en-US"/>
              <a:t>Click to edit master title headline three lines are available here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97400" y="4737100"/>
            <a:ext cx="3873500" cy="1104900"/>
          </a:xfrm>
        </p:spPr>
        <p:txBody>
          <a:bodyPr/>
          <a:lstStyle>
            <a:lvl1pPr marL="0" indent="0">
              <a:lnSpc>
                <a:spcPct val="85000"/>
              </a:lnSpc>
              <a:buFontTx/>
              <a:buNone/>
              <a:defRPr sz="1600"/>
            </a:lvl1pPr>
          </a:lstStyle>
          <a:p>
            <a:r>
              <a:rPr lang="en-US"/>
              <a:t>Subtitle goes here. The master subtitle allows for up to three lines as well.</a:t>
            </a:r>
          </a:p>
        </p:txBody>
      </p:sp>
      <p:pic>
        <p:nvPicPr>
          <p:cNvPr id="5124" name="Picture 4" descr="TCGLogoMed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3025" y="4730750"/>
            <a:ext cx="1727200" cy="531813"/>
          </a:xfrm>
          <a:prstGeom prst="rect">
            <a:avLst/>
          </a:prstGeom>
          <a:noFill/>
        </p:spPr>
      </p:pic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0" y="63500"/>
            <a:ext cx="9144000" cy="0"/>
          </a:xfrm>
          <a:prstGeom prst="line">
            <a:avLst/>
          </a:prstGeom>
          <a:noFill/>
          <a:ln w="152400">
            <a:solidFill>
              <a:schemeClr val="tx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4546600" y="4787900"/>
            <a:ext cx="0" cy="97790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7E"/>
                </a:solidFill>
              </a:rPr>
              <a:t>Differing Cultures Change Management © 2004, TCG Advisors LLC</a:t>
            </a:r>
            <a:br>
              <a:rPr lang="en-US">
                <a:solidFill>
                  <a:srgbClr val="00007E"/>
                </a:solidFill>
              </a:rPr>
            </a:br>
            <a:fld id="{E3CB468C-5216-41BB-879B-DF8A5BFC35A6}" type="datetime4">
              <a:rPr lang="en-US">
                <a:solidFill>
                  <a:srgbClr val="00007E"/>
                </a:solidFill>
              </a:rPr>
              <a:pPr/>
              <a:t>July 20, 2011</a:t>
            </a:fld>
            <a:endParaRPr lang="en-US">
              <a:solidFill>
                <a:srgbClr val="00007E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7E"/>
                </a:solidFill>
              </a:rPr>
              <a:t>Differing Cultures Change Management © 2004, TCG Advisors LLC</a:t>
            </a:r>
            <a:br>
              <a:rPr lang="en-US">
                <a:solidFill>
                  <a:srgbClr val="00007E"/>
                </a:solidFill>
              </a:rPr>
            </a:br>
            <a:fld id="{E3CB468C-5216-41BB-879B-DF8A5BFC35A6}" type="datetime4">
              <a:rPr lang="en-US">
                <a:solidFill>
                  <a:srgbClr val="00007E"/>
                </a:solidFill>
              </a:rPr>
              <a:pPr/>
              <a:t>July 20, 2011</a:t>
            </a:fld>
            <a:endParaRPr lang="en-US">
              <a:solidFill>
                <a:srgbClr val="00007E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3929063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3463" y="1600200"/>
            <a:ext cx="3929062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7E"/>
                </a:solidFill>
              </a:rPr>
              <a:t>Differing Cultures Change Management © 2004, TCG Advisors LLC</a:t>
            </a:r>
            <a:br>
              <a:rPr lang="en-US">
                <a:solidFill>
                  <a:srgbClr val="00007E"/>
                </a:solidFill>
              </a:rPr>
            </a:br>
            <a:fld id="{E3CB468C-5216-41BB-879B-DF8A5BFC35A6}" type="datetime4">
              <a:rPr lang="en-US">
                <a:solidFill>
                  <a:srgbClr val="00007E"/>
                </a:solidFill>
              </a:rPr>
              <a:pPr/>
              <a:t>July 20, 2011</a:t>
            </a:fld>
            <a:endParaRPr lang="en-US">
              <a:solidFill>
                <a:srgbClr val="00007E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7E"/>
                </a:solidFill>
              </a:rPr>
              <a:t>Differing Cultures Change Management © 2004, TCG Advisors LLC</a:t>
            </a:r>
            <a:br>
              <a:rPr lang="en-US">
                <a:solidFill>
                  <a:srgbClr val="00007E"/>
                </a:solidFill>
              </a:rPr>
            </a:br>
            <a:fld id="{E3CB468C-5216-41BB-879B-DF8A5BFC35A6}" type="datetime4">
              <a:rPr lang="en-US">
                <a:solidFill>
                  <a:srgbClr val="00007E"/>
                </a:solidFill>
              </a:rPr>
              <a:pPr/>
              <a:t>July 20, 2011</a:t>
            </a:fld>
            <a:endParaRPr lang="en-US">
              <a:solidFill>
                <a:srgbClr val="00007E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7E"/>
                </a:solidFill>
              </a:rPr>
              <a:t>Differing Cultures Change Management © 2004, TCG Advisors LLC</a:t>
            </a:r>
            <a:br>
              <a:rPr lang="en-US">
                <a:solidFill>
                  <a:srgbClr val="00007E"/>
                </a:solidFill>
              </a:rPr>
            </a:br>
            <a:fld id="{E3CB468C-5216-41BB-879B-DF8A5BFC35A6}" type="datetime4">
              <a:rPr lang="en-US">
                <a:solidFill>
                  <a:srgbClr val="00007E"/>
                </a:solidFill>
              </a:rPr>
              <a:pPr/>
              <a:t>July 20, 2011</a:t>
            </a:fld>
            <a:endParaRPr lang="en-US">
              <a:solidFill>
                <a:srgbClr val="00007E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7E"/>
                </a:solidFill>
              </a:rPr>
              <a:t>Differing Cultures Change Management © 2004, TCG Advisors LLC</a:t>
            </a:r>
            <a:br>
              <a:rPr lang="en-US">
                <a:solidFill>
                  <a:srgbClr val="00007E"/>
                </a:solidFill>
              </a:rPr>
            </a:br>
            <a:fld id="{E3CB468C-5216-41BB-879B-DF8A5BFC35A6}" type="datetime4">
              <a:rPr lang="en-US">
                <a:solidFill>
                  <a:srgbClr val="00007E"/>
                </a:solidFill>
              </a:rPr>
              <a:pPr/>
              <a:t>July 20, 2011</a:t>
            </a:fld>
            <a:endParaRPr lang="en-US">
              <a:solidFill>
                <a:srgbClr val="00007E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43B93-61AD-44B2-A459-9E32031B2AE2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AA4F-BFF9-40B8-AC62-94BC50F277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7E"/>
                </a:solidFill>
              </a:rPr>
              <a:t>Differing Cultures Change Management © 2004, TCG Advisors LLC</a:t>
            </a:r>
            <a:br>
              <a:rPr lang="en-US">
                <a:solidFill>
                  <a:srgbClr val="00007E"/>
                </a:solidFill>
              </a:rPr>
            </a:br>
            <a:fld id="{E3CB468C-5216-41BB-879B-DF8A5BFC35A6}" type="datetime4">
              <a:rPr lang="en-US">
                <a:solidFill>
                  <a:srgbClr val="00007E"/>
                </a:solidFill>
              </a:rPr>
              <a:pPr/>
              <a:t>July 20, 2011</a:t>
            </a:fld>
            <a:endParaRPr lang="en-US">
              <a:solidFill>
                <a:srgbClr val="00007E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7E"/>
                </a:solidFill>
              </a:rPr>
              <a:t>Differing Cultures Change Management © 2004, TCG Advisors LLC</a:t>
            </a:r>
            <a:br>
              <a:rPr lang="en-US">
                <a:solidFill>
                  <a:srgbClr val="00007E"/>
                </a:solidFill>
              </a:rPr>
            </a:br>
            <a:fld id="{E3CB468C-5216-41BB-879B-DF8A5BFC35A6}" type="datetime4">
              <a:rPr lang="en-US">
                <a:solidFill>
                  <a:srgbClr val="00007E"/>
                </a:solidFill>
              </a:rPr>
              <a:pPr/>
              <a:t>July 20, 2011</a:t>
            </a:fld>
            <a:endParaRPr lang="en-US">
              <a:solidFill>
                <a:srgbClr val="00007E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1163" y="215900"/>
            <a:ext cx="2011362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3900" y="215900"/>
            <a:ext cx="5884863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7E"/>
                </a:solidFill>
              </a:rPr>
              <a:t>Differing Cultures Change Management © 2004, TCG Advisors LLC</a:t>
            </a:r>
            <a:br>
              <a:rPr lang="en-US">
                <a:solidFill>
                  <a:srgbClr val="00007E"/>
                </a:solidFill>
              </a:rPr>
            </a:br>
            <a:fld id="{E3CB468C-5216-41BB-879B-DF8A5BFC35A6}" type="datetime4">
              <a:rPr lang="en-US">
                <a:solidFill>
                  <a:srgbClr val="00007E"/>
                </a:solidFill>
              </a:rPr>
              <a:pPr/>
              <a:t>July 20, 2011</a:t>
            </a:fld>
            <a:endParaRPr lang="en-US">
              <a:solidFill>
                <a:srgbClr val="00007E"/>
              </a:solidFill>
            </a:endParaRPr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215900"/>
            <a:ext cx="8029575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62000" y="1600200"/>
            <a:ext cx="8010525" cy="4343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902200" y="6391275"/>
            <a:ext cx="2222500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Discussion with HP PSG, July 23, 2009.  © 2009, TCG Advisors LLC. 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CGLogoMed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3025" y="4730750"/>
            <a:ext cx="1727200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63500"/>
            <a:ext cx="9144000" cy="0"/>
          </a:xfrm>
          <a:prstGeom prst="line">
            <a:avLst/>
          </a:prstGeom>
          <a:noFill/>
          <a:ln w="152400">
            <a:solidFill>
              <a:schemeClr val="tx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4546600" y="4787900"/>
            <a:ext cx="0" cy="97790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1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6750" y="2041525"/>
            <a:ext cx="7772400" cy="2260600"/>
          </a:xfrm>
        </p:spPr>
        <p:txBody>
          <a:bodyPr anchor="ctr"/>
          <a:lstStyle>
            <a:lvl1pPr algn="ctr">
              <a:lnSpc>
                <a:spcPct val="85000"/>
              </a:lnSpc>
              <a:defRPr sz="3600"/>
            </a:lvl1pPr>
          </a:lstStyle>
          <a:p>
            <a:r>
              <a:rPr lang="en-US"/>
              <a:t>Click to edit master title headline three lines are available here</a:t>
            </a:r>
          </a:p>
        </p:txBody>
      </p:sp>
      <p:sp>
        <p:nvSpPr>
          <p:cNvPr id="131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97400" y="4737100"/>
            <a:ext cx="3873500" cy="1104900"/>
          </a:xfrm>
        </p:spPr>
        <p:txBody>
          <a:bodyPr/>
          <a:lstStyle>
            <a:lvl1pPr marL="0" indent="0">
              <a:lnSpc>
                <a:spcPct val="85000"/>
              </a:lnSpc>
              <a:buFontTx/>
              <a:buNone/>
              <a:defRPr sz="1400"/>
            </a:lvl1pPr>
          </a:lstStyle>
          <a:p>
            <a:r>
              <a:rPr lang="en-US"/>
              <a:t>Subtitle goes here. The master subtitle allows for up to three lines as well.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lang="en-US" sz="2800" b="1" dirty="0" smtClean="0">
                <a:solidFill>
                  <a:srgbClr val="648ED8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007E"/>
                </a:solidFill>
              </a:rPr>
              <a:t>© 2010, TCG Advisors LLC. October 25, 2010</a:t>
            </a:r>
            <a:endParaRPr lang="en-US">
              <a:solidFill>
                <a:srgbClr val="00007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3FFAA7-4352-4EB3-B853-556FB1DF493A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7E"/>
                </a:solidFill>
              </a:rPr>
              <a:t>© 2010, TCG Advisors LLC. October 25, 2010</a:t>
            </a:r>
            <a:endParaRPr lang="en-US" dirty="0">
              <a:solidFill>
                <a:srgbClr val="00007E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9271" y="77969"/>
            <a:ext cx="7951788" cy="769938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>
          <a:xfrm>
            <a:off x="663575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7E"/>
                </a:solidFill>
              </a:rPr>
              <a:t>© 2010, TCG Advisors LLC. October 25, 2010</a:t>
            </a:r>
            <a:endParaRPr lang="en-US">
              <a:solidFill>
                <a:srgbClr val="00007E"/>
              </a:solidFill>
            </a:endParaRP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4572000" y="6356350"/>
            <a:ext cx="4953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18E2596-7A19-4266-883F-7291CA84828E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29039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215900"/>
            <a:ext cx="8029575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62000" y="1600200"/>
            <a:ext cx="8010525" cy="43434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7E"/>
                </a:solidFill>
              </a:rPr>
              <a:t>© 2010, TCG Advisors LLC. October 25, 2010</a:t>
            </a:r>
            <a:endParaRPr lang="en-US" dirty="0">
              <a:solidFill>
                <a:srgbClr val="0000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061497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43B93-61AD-44B2-A459-9E32031B2AE2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AA4F-BFF9-40B8-AC62-94BC50F277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43B93-61AD-44B2-A459-9E32031B2AE2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AA4F-BFF9-40B8-AC62-94BC50F277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43B93-61AD-44B2-A459-9E32031B2AE2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AA4F-BFF9-40B8-AC62-94BC50F277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43B93-61AD-44B2-A459-9E32031B2AE2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AA4F-BFF9-40B8-AC62-94BC50F277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43B93-61AD-44B2-A459-9E32031B2AE2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AA4F-BFF9-40B8-AC62-94BC50F277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43B93-61AD-44B2-A459-9E32031B2AE2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AA4F-BFF9-40B8-AC62-94BC50F277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43B93-61AD-44B2-A459-9E32031B2AE2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AA4F-BFF9-40B8-AC62-94BC50F277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43B93-61AD-44B2-A459-9E32031B2AE2}" type="datetimeFigureOut">
              <a:rPr lang="en-US" smtClean="0"/>
              <a:pPr/>
              <a:t>7/20/2011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DAA4F-BFF9-40B8-AC62-94BC50F277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6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23900" y="215900"/>
            <a:ext cx="8029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Page is for Illustrations </a:t>
            </a:r>
            <a:br>
              <a:rPr lang="en-US" smtClean="0"/>
            </a:br>
            <a:r>
              <a:rPr lang="en-US" smtClean="0"/>
              <a:t>and Charts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801052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</a:t>
            </a:r>
          </a:p>
          <a:p>
            <a:pPr lvl="1"/>
            <a:r>
              <a:rPr lang="en-US" smtClean="0"/>
              <a:t>Second line</a:t>
            </a:r>
          </a:p>
          <a:p>
            <a:pPr lvl="2"/>
            <a:r>
              <a:rPr lang="en-US" smtClean="0"/>
              <a:t>Third line</a:t>
            </a:r>
          </a:p>
          <a:p>
            <a:pPr lvl="0"/>
            <a:r>
              <a:rPr lang="en-US" smtClean="0"/>
              <a:t>Second Bullet</a:t>
            </a:r>
          </a:p>
          <a:p>
            <a:pPr lvl="1"/>
            <a:r>
              <a:rPr lang="en-US" smtClean="0"/>
              <a:t>Subtitle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5625" y="6391275"/>
            <a:ext cx="5299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900" b="0">
                <a:solidFill>
                  <a:schemeClr val="tx2"/>
                </a:solidFill>
                <a:latin typeface="+mj-lt"/>
                <a:cs typeface="Arial" charset="0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r>
              <a:rPr lang="en-US">
                <a:solidFill>
                  <a:srgbClr val="00007E"/>
                </a:solidFill>
              </a:rPr>
              <a:t>Differing Cultures Change Management © 2004, TCG Advisors LLC</a:t>
            </a:r>
            <a:br>
              <a:rPr lang="en-US">
                <a:solidFill>
                  <a:srgbClr val="00007E"/>
                </a:solidFill>
              </a:rPr>
            </a:br>
            <a:fld id="{E3CB468C-5216-41BB-879B-DF8A5BFC35A6}" type="datetime4">
              <a:rPr lang="en-US">
                <a:solidFill>
                  <a:srgbClr val="00007E"/>
                </a:solidFill>
              </a:rPr>
              <a:pPr eaLnBrk="0" fontAlgn="base" hangingPunct="0">
                <a:spcAft>
                  <a:spcPct val="0"/>
                </a:spcAft>
              </a:pPr>
              <a:t>July 20, 2011</a:t>
            </a:fld>
            <a:endParaRPr lang="en-US">
              <a:solidFill>
                <a:srgbClr val="00007E"/>
              </a:solidFill>
            </a:endParaRPr>
          </a:p>
        </p:txBody>
      </p:sp>
      <p:pic>
        <p:nvPicPr>
          <p:cNvPr id="4101" name="Picture 5" descr="TCGLogoMedRe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85025" y="6245225"/>
            <a:ext cx="159067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7118350" y="6350000"/>
            <a:ext cx="0" cy="3937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28600" y="6334125"/>
            <a:ext cx="533400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fld id="{E23A13A9-B08D-4F29-9505-E05F56E45D5A}" type="slidenum">
              <a:rPr lang="en-US" sz="1000" b="1">
                <a:solidFill>
                  <a:srgbClr val="00007E"/>
                </a:solidFill>
                <a:latin typeface="Tahoma" pitchFamily="34" charset="0"/>
              </a:rPr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 sz="1000" b="1">
              <a:solidFill>
                <a:srgbClr val="00007E"/>
              </a:solidFill>
              <a:latin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719" r:id="rId12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>
        <p:tmplLst>
          <p:tmpl lvl="1">
            <p:tnLst>
              <p:par>
                <p:cTn presetID="22" presetClass="entr" presetSubtype="1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1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up)">
                      <p:cBhvr>
                        <p:cTn dur="500"/>
                        <p:tgtEl>
                          <p:spTgt spid="4099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25000"/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Arial" charset="0"/>
        <a:buChar char="─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2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23900" y="215900"/>
            <a:ext cx="80295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Page is for Illustrations </a:t>
            </a:r>
            <a:br>
              <a:rPr lang="en-US" smtClean="0"/>
            </a:br>
            <a:r>
              <a:rPr lang="en-US" smtClean="0"/>
              <a:t>and Charts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70991"/>
            <a:ext cx="8010525" cy="4472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line</a:t>
            </a:r>
          </a:p>
          <a:p>
            <a:pPr lvl="2"/>
            <a:r>
              <a:rPr lang="en-US" dirty="0" smtClean="0"/>
              <a:t>Third line</a:t>
            </a:r>
          </a:p>
          <a:p>
            <a:pPr lvl="0"/>
            <a:r>
              <a:rPr lang="en-US" dirty="0" smtClean="0"/>
              <a:t>Second Bullet</a:t>
            </a:r>
          </a:p>
          <a:p>
            <a:pPr lvl="1"/>
            <a:r>
              <a:rPr lang="en-US" dirty="0" smtClean="0"/>
              <a:t>Subtitle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3148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5625" y="6391275"/>
            <a:ext cx="5299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chemeClr val="tx2"/>
                </a:solidFill>
                <a:latin typeface="+mj-lt"/>
                <a:cs typeface="Arial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7E"/>
                </a:solidFill>
              </a:rPr>
              <a:t>© 2010, TCG Advisors LLC. October 25, 2010</a:t>
            </a:r>
            <a:endParaRPr lang="en-US" dirty="0">
              <a:solidFill>
                <a:srgbClr val="00007E"/>
              </a:solidFill>
            </a:endParaRPr>
          </a:p>
        </p:txBody>
      </p:sp>
      <p:pic>
        <p:nvPicPr>
          <p:cNvPr id="1029" name="Picture 5" descr="TCGLogoMedRes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85025" y="6245225"/>
            <a:ext cx="159067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14822" name="Line 6"/>
          <p:cNvSpPr>
            <a:spLocks noChangeShapeType="1"/>
          </p:cNvSpPr>
          <p:nvPr/>
        </p:nvSpPr>
        <p:spPr bwMode="auto">
          <a:xfrm>
            <a:off x="7118350" y="6350000"/>
            <a:ext cx="0" cy="3937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314824" name="Text Box 8"/>
          <p:cNvSpPr txBox="1">
            <a:spLocks noChangeArrowheads="1"/>
          </p:cNvSpPr>
          <p:nvPr/>
        </p:nvSpPr>
        <p:spPr bwMode="auto">
          <a:xfrm>
            <a:off x="228600" y="6334125"/>
            <a:ext cx="533400" cy="2444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58D447A4-92D2-41A5-ABE9-5947306FEB43}" type="slidenum">
              <a:rPr lang="en-US" sz="1000" b="1">
                <a:solidFill>
                  <a:srgbClr val="00007E"/>
                </a:solidFill>
                <a:latin typeface="Tahoma" pitchFamily="34" charset="0"/>
              </a:rPr>
              <a:pPr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b="1" dirty="0">
              <a:solidFill>
                <a:srgbClr val="00007E"/>
              </a:solidFill>
              <a:latin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</p:sldLayoutIdLst>
  <p:transition/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100000"/>
        <a:buChar char="•"/>
        <a:defRPr sz="1800" b="1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ts val="200"/>
        </a:spcBef>
        <a:spcAft>
          <a:spcPct val="0"/>
        </a:spcAft>
        <a:buClr>
          <a:srgbClr val="0070C0"/>
        </a:buClr>
        <a:buChar char="•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ts val="200"/>
        </a:spcBef>
        <a:spcAft>
          <a:spcPct val="0"/>
        </a:spcAft>
        <a:buClr>
          <a:schemeClr val="tx1"/>
        </a:buClr>
        <a:buSzPct val="75000"/>
        <a:buFont typeface="Arial" charset="0"/>
        <a:buChar char="─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2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»"/>
        <a:defRPr sz="2200">
          <a:solidFill>
            <a:schemeClr val="tx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w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10" t="3050" r="4174" b="2937"/>
          <a:stretch/>
        </p:blipFill>
        <p:spPr>
          <a:xfrm>
            <a:off x="914400" y="990600"/>
            <a:ext cx="3318212" cy="505632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18919" y="2667000"/>
            <a:ext cx="268208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HarperCollins</a:t>
            </a:r>
          </a:p>
          <a:p>
            <a:endParaRPr lang="en-US" dirty="0" smtClean="0"/>
          </a:p>
          <a:p>
            <a:r>
              <a:rPr lang="en-US" dirty="0" smtClean="0"/>
              <a:t>Paper &amp; eBook format</a:t>
            </a:r>
          </a:p>
          <a:p>
            <a:endParaRPr lang="en-US" dirty="0" smtClean="0"/>
          </a:p>
          <a:p>
            <a:r>
              <a:rPr lang="en-US" dirty="0" smtClean="0"/>
              <a:t>Release Date: Sept 6, 2011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667000" y="1455738"/>
            <a:ext cx="3733800" cy="4181475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 dirty="0">
                <a:solidFill>
                  <a:schemeClr val="bg1"/>
                </a:solidFill>
              </a:rPr>
              <a:t>1.	Target Customer</a:t>
            </a:r>
          </a:p>
          <a:p>
            <a:pPr algn="ctr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 dirty="0">
                <a:solidFill>
                  <a:schemeClr val="bg1"/>
                </a:solidFill>
              </a:rPr>
              <a:t>2.	Compelling Reason to Buy</a:t>
            </a:r>
          </a:p>
          <a:p>
            <a:pPr algn="ctr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 dirty="0">
                <a:solidFill>
                  <a:schemeClr val="bg1"/>
                </a:solidFill>
              </a:rPr>
              <a:t>3.	Whole </a:t>
            </a:r>
            <a:r>
              <a:rPr lang="en-US" sz="2000" dirty="0" smtClean="0">
                <a:solidFill>
                  <a:schemeClr val="bg1"/>
                </a:solidFill>
              </a:rPr>
              <a:t>Offer</a:t>
            </a:r>
            <a:endParaRPr lang="en-US" sz="2000" dirty="0">
              <a:solidFill>
                <a:schemeClr val="bg1"/>
              </a:solidFill>
            </a:endParaRPr>
          </a:p>
          <a:p>
            <a:pPr algn="ctr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 dirty="0">
                <a:solidFill>
                  <a:schemeClr val="bg1"/>
                </a:solidFill>
              </a:rPr>
              <a:t>4.	Partners and Allies</a:t>
            </a:r>
          </a:p>
          <a:p>
            <a:pPr algn="ctr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 dirty="0">
                <a:solidFill>
                  <a:schemeClr val="bg1"/>
                </a:solidFill>
              </a:rPr>
              <a:t>5.	</a:t>
            </a:r>
            <a:r>
              <a:rPr lang="en-US" sz="2000" dirty="0" smtClean="0">
                <a:solidFill>
                  <a:schemeClr val="bg1"/>
                </a:solidFill>
              </a:rPr>
              <a:t>Sales Strategy</a:t>
            </a:r>
            <a:endParaRPr lang="en-US" sz="2000" dirty="0">
              <a:solidFill>
                <a:schemeClr val="bg1"/>
              </a:solidFill>
            </a:endParaRPr>
          </a:p>
          <a:p>
            <a:pPr algn="ctr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 dirty="0">
                <a:solidFill>
                  <a:schemeClr val="bg1"/>
                </a:solidFill>
              </a:rPr>
              <a:t>6.	</a:t>
            </a:r>
            <a:r>
              <a:rPr lang="en-US" sz="2000" dirty="0" smtClean="0">
                <a:solidFill>
                  <a:schemeClr val="bg1"/>
                </a:solidFill>
              </a:rPr>
              <a:t>Pricing Strategy</a:t>
            </a:r>
            <a:endParaRPr lang="en-US" sz="2000" dirty="0">
              <a:solidFill>
                <a:schemeClr val="bg1"/>
              </a:solidFill>
            </a:endParaRPr>
          </a:p>
          <a:p>
            <a:pPr algn="ctr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 dirty="0">
                <a:solidFill>
                  <a:schemeClr val="bg1"/>
                </a:solidFill>
              </a:rPr>
              <a:t>7.	Competition</a:t>
            </a:r>
          </a:p>
          <a:p>
            <a:pPr algn="ctr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 dirty="0">
                <a:solidFill>
                  <a:schemeClr val="bg1"/>
                </a:solidFill>
              </a:rPr>
              <a:t>8.	Positioning</a:t>
            </a:r>
          </a:p>
          <a:p>
            <a:pPr algn="ctr">
              <a:spcBef>
                <a:spcPct val="45000"/>
              </a:spcBef>
              <a:spcAft>
                <a:spcPct val="10000"/>
              </a:spcAft>
              <a:tabLst>
                <a:tab pos="284163" algn="l"/>
              </a:tabLst>
            </a:pPr>
            <a:r>
              <a:rPr lang="en-US" sz="2000" dirty="0">
                <a:solidFill>
                  <a:schemeClr val="bg1"/>
                </a:solidFill>
              </a:rPr>
              <a:t>9.	Next Target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131587" y="1487488"/>
            <a:ext cx="1508426" cy="354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r"/>
            <a:r>
              <a:rPr lang="en-US" sz="1700" dirty="0" smtClean="0">
                <a:solidFill>
                  <a:srgbClr val="000000"/>
                </a:solidFill>
              </a:rPr>
              <a:t>Key sponsor</a:t>
            </a:r>
            <a:endParaRPr lang="en-US" sz="1700" dirty="0">
              <a:solidFill>
                <a:srgbClr val="000000"/>
              </a:solidFill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551300" y="2424113"/>
            <a:ext cx="2088713" cy="354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r"/>
            <a:r>
              <a:rPr lang="en-US" sz="1700" dirty="0" smtClean="0">
                <a:solidFill>
                  <a:srgbClr val="000000"/>
                </a:solidFill>
              </a:rPr>
              <a:t>Complete solution</a:t>
            </a:r>
            <a:endParaRPr lang="en-US" sz="1700" dirty="0">
              <a:solidFill>
                <a:srgbClr val="000000"/>
              </a:solidFill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41325" y="3219450"/>
            <a:ext cx="2198688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r"/>
            <a:r>
              <a:rPr lang="en-US" sz="1700" dirty="0">
                <a:solidFill>
                  <a:srgbClr val="000000"/>
                </a:solidFill>
              </a:rPr>
              <a:t>Function of whole</a:t>
            </a:r>
            <a:br>
              <a:rPr lang="en-US" sz="1700" dirty="0">
                <a:solidFill>
                  <a:srgbClr val="000000"/>
                </a:solidFill>
              </a:rPr>
            </a:br>
            <a:r>
              <a:rPr lang="en-US" sz="1700" dirty="0">
                <a:solidFill>
                  <a:srgbClr val="000000"/>
                </a:solidFill>
              </a:rPr>
              <a:t>product complexity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86429" y="4322763"/>
            <a:ext cx="2553584" cy="354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r"/>
            <a:r>
              <a:rPr lang="en-US" sz="1700" dirty="0" smtClean="0">
                <a:solidFill>
                  <a:srgbClr val="000000"/>
                </a:solidFill>
              </a:rPr>
              <a:t>Legitimate alternatives</a:t>
            </a:r>
            <a:endParaRPr lang="en-US" sz="1700" dirty="0">
              <a:solidFill>
                <a:srgbClr val="000000"/>
              </a:solidFill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34950" y="5226050"/>
            <a:ext cx="2405063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r"/>
            <a:r>
              <a:rPr lang="en-US" sz="1700">
                <a:solidFill>
                  <a:srgbClr val="000000"/>
                </a:solidFill>
              </a:rPr>
              <a:t>Next growth segment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6403975" y="1939925"/>
            <a:ext cx="1604606" cy="354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dirty="0" smtClean="0">
                <a:solidFill>
                  <a:srgbClr val="000000"/>
                </a:solidFill>
              </a:rPr>
              <a:t>Core problem</a:t>
            </a:r>
            <a:endParaRPr lang="en-US" sz="1700" dirty="0">
              <a:solidFill>
                <a:srgbClr val="000000"/>
              </a:solidFill>
            </a:endParaRP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6403975" y="2798763"/>
            <a:ext cx="27273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1700">
                <a:solidFill>
                  <a:srgbClr val="000000"/>
                </a:solidFill>
              </a:rPr>
              <a:t>Needed for whole product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6403975" y="3851275"/>
            <a:ext cx="27432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1700" dirty="0" smtClean="0">
                <a:solidFill>
                  <a:srgbClr val="000000"/>
                </a:solidFill>
              </a:rPr>
              <a:t>Value based</a:t>
            </a:r>
            <a:endParaRPr lang="en-US" sz="1700" dirty="0">
              <a:solidFill>
                <a:srgbClr val="000000"/>
              </a:solidFill>
            </a:endParaRPr>
          </a:p>
        </p:txBody>
      </p:sp>
      <p:sp>
        <p:nvSpPr>
          <p:cNvPr id="10251" name="Rectangle 12"/>
          <p:cNvSpPr>
            <a:spLocks noChangeArrowheads="1"/>
          </p:cNvSpPr>
          <p:nvPr/>
        </p:nvSpPr>
        <p:spPr bwMode="auto">
          <a:xfrm>
            <a:off x="6403975" y="4792663"/>
            <a:ext cx="1663917" cy="354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700" dirty="0" smtClean="0">
                <a:solidFill>
                  <a:srgbClr val="000000"/>
                </a:solidFill>
              </a:rPr>
              <a:t>Differentiation</a:t>
            </a:r>
            <a:endParaRPr lang="en-US" sz="1700" dirty="0">
              <a:solidFill>
                <a:srgbClr val="000000"/>
              </a:solidFill>
            </a:endParaRPr>
          </a:p>
        </p:txBody>
      </p:sp>
      <p:sp>
        <p:nvSpPr>
          <p:cNvPr id="10252" name="Rectangle 13"/>
          <p:cNvSpPr>
            <a:spLocks noGrp="1" noChangeArrowheads="1"/>
          </p:cNvSpPr>
          <p:nvPr>
            <p:ph type="title"/>
          </p:nvPr>
        </p:nvSpPr>
        <p:spPr>
          <a:xfrm>
            <a:off x="490538" y="149225"/>
            <a:ext cx="8086725" cy="754063"/>
          </a:xfrm>
          <a:noFill/>
        </p:spPr>
        <p:txBody>
          <a:bodyPr lIns="92075" tIns="46038" rIns="92075" bIns="46038" anchor="ctr"/>
          <a:lstStyle/>
          <a:p>
            <a:r>
              <a:rPr lang="en-US" smtClean="0"/>
              <a:t>9-Point Market Strategy Framework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38600" y="6172200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4.1</a:t>
            </a:r>
            <a:endParaRPr lang="en-US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835025" y="3140075"/>
            <a:ext cx="2660650" cy="822325"/>
            <a:chOff x="526" y="1573"/>
            <a:chExt cx="1676" cy="518"/>
          </a:xfrm>
        </p:grpSpPr>
        <p:sp>
          <p:nvSpPr>
            <p:cNvPr id="4" name="Line 3"/>
            <p:cNvSpPr>
              <a:spLocks noChangeShapeType="1"/>
            </p:cNvSpPr>
            <p:nvPr/>
          </p:nvSpPr>
          <p:spPr bwMode="auto">
            <a:xfrm>
              <a:off x="1590" y="1854"/>
              <a:ext cx="612" cy="15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smtClean="0">
                <a:solidFill>
                  <a:srgbClr val="000000"/>
                </a:solidFill>
              </a:endParaRPr>
            </a:p>
          </p:txBody>
        </p:sp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526" y="1573"/>
              <a:ext cx="949" cy="51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 smtClean="0">
                  <a:solidFill>
                    <a:srgbClr val="000000"/>
                  </a:solidFill>
                </a:rPr>
                <a:t>Failed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 smtClean="0">
                  <a:solidFill>
                    <a:srgbClr val="000000"/>
                  </a:solidFill>
                </a:rPr>
                <a:t>Attempts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128713" y="4646612"/>
            <a:ext cx="2747962" cy="763588"/>
            <a:chOff x="711" y="2514"/>
            <a:chExt cx="1731" cy="481"/>
          </a:xfrm>
        </p:grpSpPr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711" y="2707"/>
              <a:ext cx="682" cy="28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000000"/>
                  </a:solidFill>
                </a:rPr>
                <a:t>Waste</a:t>
              </a: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1710" y="2514"/>
              <a:ext cx="732" cy="34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9" name="Rectangle 8"/>
          <p:cNvSpPr txBox="1">
            <a:spLocks noChangeArrowheads="1"/>
          </p:cNvSpPr>
          <p:nvPr/>
        </p:nvSpPr>
        <p:spPr>
          <a:xfrm>
            <a:off x="419100" y="234950"/>
            <a:ext cx="8448675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Return on Innovation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028825" y="1628775"/>
            <a:ext cx="2249488" cy="1274762"/>
            <a:chOff x="1278" y="613"/>
            <a:chExt cx="1417" cy="803"/>
          </a:xfrm>
        </p:grpSpPr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1278" y="613"/>
              <a:ext cx="1417" cy="28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000000"/>
                  </a:solidFill>
                </a:rPr>
                <a:t>Differentiation</a:t>
              </a: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H="1" flipV="1">
              <a:off x="1992" y="936"/>
              <a:ext cx="51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4633913" y="1628775"/>
            <a:ext cx="2198687" cy="1322387"/>
            <a:chOff x="2919" y="613"/>
            <a:chExt cx="1385" cy="833"/>
          </a:xfrm>
        </p:grpSpPr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2919" y="613"/>
              <a:ext cx="1385" cy="288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000000"/>
                  </a:solidFill>
                </a:rPr>
                <a:t>Neutralization</a:t>
              </a: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3060" y="936"/>
              <a:ext cx="360" cy="51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5457825" y="3467100"/>
            <a:ext cx="3297238" cy="461962"/>
            <a:chOff x="3438" y="1771"/>
            <a:chExt cx="2077" cy="291"/>
          </a:xfrm>
        </p:grpSpPr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4226" y="1771"/>
              <a:ext cx="1289" cy="291"/>
            </a:xfrm>
            <a:prstGeom prst="rect">
              <a:avLst/>
            </a:prstGeom>
            <a:noFill/>
            <a:ln w="1905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smtClean="0">
                  <a:solidFill>
                    <a:srgbClr val="000000"/>
                  </a:solidFill>
                </a:rPr>
                <a:t>Optimization</a:t>
              </a:r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3438" y="1914"/>
              <a:ext cx="636" cy="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3090863" y="2495550"/>
            <a:ext cx="2784475" cy="2862262"/>
            <a:chOff x="1947" y="1159"/>
            <a:chExt cx="1754" cy="1803"/>
          </a:xfrm>
        </p:grpSpPr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2856" y="1159"/>
              <a:ext cx="526" cy="737"/>
            </a:xfrm>
            <a:custGeom>
              <a:avLst/>
              <a:gdLst>
                <a:gd name="T0" fmla="*/ 2147483647 w 99"/>
                <a:gd name="T1" fmla="*/ 2147483647 h 139"/>
                <a:gd name="T2" fmla="*/ 0 w 99"/>
                <a:gd name="T3" fmla="*/ 0 h 139"/>
                <a:gd name="T4" fmla="*/ 0 w 99"/>
                <a:gd name="T5" fmla="*/ 2147483647 h 139"/>
                <a:gd name="T6" fmla="*/ 2147483647 w 99"/>
                <a:gd name="T7" fmla="*/ 2147483647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139"/>
                <a:gd name="T14" fmla="*/ 99 w 99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139">
                  <a:moveTo>
                    <a:pt x="99" y="42"/>
                  </a:moveTo>
                  <a:cubicBezTo>
                    <a:pt x="73" y="15"/>
                    <a:pt x="37" y="0"/>
                    <a:pt x="0" y="0"/>
                  </a:cubicBezTo>
                  <a:lnTo>
                    <a:pt x="0" y="139"/>
                  </a:lnTo>
                  <a:lnTo>
                    <a:pt x="99" y="42"/>
                  </a:lnTo>
                  <a:close/>
                </a:path>
              </a:pathLst>
            </a:custGeom>
            <a:solidFill>
              <a:srgbClr val="CC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smtClean="0">
                <a:solidFill>
                  <a:srgbClr val="000000"/>
                </a:solidFill>
              </a:endParaRPr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2962" y="1509"/>
              <a:ext cx="739" cy="753"/>
            </a:xfrm>
            <a:custGeom>
              <a:avLst/>
              <a:gdLst>
                <a:gd name="T0" fmla="*/ 2147483647 w 139"/>
                <a:gd name="T1" fmla="*/ 2147483647 h 142"/>
                <a:gd name="T2" fmla="*/ 2147483647 w 139"/>
                <a:gd name="T3" fmla="*/ 2147483647 h 142"/>
                <a:gd name="T4" fmla="*/ 2147483647 w 139"/>
                <a:gd name="T5" fmla="*/ 0 h 142"/>
                <a:gd name="T6" fmla="*/ 0 w 139"/>
                <a:gd name="T7" fmla="*/ 2147483647 h 142"/>
                <a:gd name="T8" fmla="*/ 2147483647 w 139"/>
                <a:gd name="T9" fmla="*/ 2147483647 h 1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9"/>
                <a:gd name="T16" fmla="*/ 0 h 142"/>
                <a:gd name="T17" fmla="*/ 139 w 139"/>
                <a:gd name="T18" fmla="*/ 142 h 1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9" h="142">
                  <a:moveTo>
                    <a:pt x="131" y="142"/>
                  </a:moveTo>
                  <a:cubicBezTo>
                    <a:pt x="136" y="127"/>
                    <a:pt x="139" y="112"/>
                    <a:pt x="139" y="97"/>
                  </a:cubicBezTo>
                  <a:cubicBezTo>
                    <a:pt x="139" y="60"/>
                    <a:pt x="124" y="26"/>
                    <a:pt x="99" y="0"/>
                  </a:cubicBezTo>
                  <a:lnTo>
                    <a:pt x="0" y="97"/>
                  </a:lnTo>
                  <a:lnTo>
                    <a:pt x="131" y="142"/>
                  </a:lnTo>
                  <a:close/>
                </a:path>
              </a:pathLst>
            </a:custGeom>
            <a:solidFill>
              <a:srgbClr val="E8C014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smtClean="0">
                <a:solidFill>
                  <a:srgbClr val="000000"/>
                </a:solidFill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1947" y="1710"/>
              <a:ext cx="1435" cy="1252"/>
            </a:xfrm>
            <a:custGeom>
              <a:avLst/>
              <a:gdLst>
                <a:gd name="T0" fmla="*/ 2147483647 w 270"/>
                <a:gd name="T1" fmla="*/ 0 h 236"/>
                <a:gd name="T2" fmla="*/ 0 w 270"/>
                <a:gd name="T3" fmla="*/ 2147483647 h 236"/>
                <a:gd name="T4" fmla="*/ 2147483647 w 270"/>
                <a:gd name="T5" fmla="*/ 2147483647 h 236"/>
                <a:gd name="T6" fmla="*/ 2147483647 w 270"/>
                <a:gd name="T7" fmla="*/ 2147483647 h 236"/>
                <a:gd name="T8" fmla="*/ 2147483647 w 270"/>
                <a:gd name="T9" fmla="*/ 2147483647 h 236"/>
                <a:gd name="T10" fmla="*/ 2147483647 w 270"/>
                <a:gd name="T11" fmla="*/ 0 h 2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0"/>
                <a:gd name="T19" fmla="*/ 0 h 236"/>
                <a:gd name="T20" fmla="*/ 270 w 270"/>
                <a:gd name="T21" fmla="*/ 236 h 2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0" h="236">
                  <a:moveTo>
                    <a:pt x="39" y="0"/>
                  </a:moveTo>
                  <a:cubicBezTo>
                    <a:pt x="14" y="26"/>
                    <a:pt x="0" y="60"/>
                    <a:pt x="0" y="96"/>
                  </a:cubicBezTo>
                  <a:cubicBezTo>
                    <a:pt x="0" y="173"/>
                    <a:pt x="62" y="236"/>
                    <a:pt x="139" y="236"/>
                  </a:cubicBezTo>
                  <a:cubicBezTo>
                    <a:pt x="198" y="235"/>
                    <a:pt x="251" y="198"/>
                    <a:pt x="270" y="142"/>
                  </a:cubicBezTo>
                  <a:lnTo>
                    <a:pt x="139" y="97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9A714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smtClean="0">
                <a:solidFill>
                  <a:srgbClr val="000000"/>
                </a:solidFill>
              </a:endParaRPr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2176" y="1159"/>
              <a:ext cx="531" cy="737"/>
            </a:xfrm>
            <a:custGeom>
              <a:avLst/>
              <a:gdLst>
                <a:gd name="T0" fmla="*/ 2147483647 w 100"/>
                <a:gd name="T1" fmla="*/ 0 h 139"/>
                <a:gd name="T2" fmla="*/ 0 w 100"/>
                <a:gd name="T3" fmla="*/ 2147483647 h 139"/>
                <a:gd name="T4" fmla="*/ 2147483647 w 100"/>
                <a:gd name="T5" fmla="*/ 2147483647 h 139"/>
                <a:gd name="T6" fmla="*/ 2147483647 w 100"/>
                <a:gd name="T7" fmla="*/ 0 h 1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139"/>
                <a:gd name="T14" fmla="*/ 100 w 100"/>
                <a:gd name="T15" fmla="*/ 139 h 1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139">
                  <a:moveTo>
                    <a:pt x="99" y="0"/>
                  </a:moveTo>
                  <a:cubicBezTo>
                    <a:pt x="62" y="0"/>
                    <a:pt x="26" y="15"/>
                    <a:pt x="0" y="42"/>
                  </a:cubicBezTo>
                  <a:lnTo>
                    <a:pt x="100" y="139"/>
                  </a:lnTo>
                  <a:lnTo>
                    <a:pt x="99" y="0"/>
                  </a:lnTo>
                  <a:close/>
                </a:path>
              </a:pathLst>
            </a:custGeom>
            <a:solidFill>
              <a:srgbClr val="648ED8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b="1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4" name="Freeform 24"/>
          <p:cNvSpPr>
            <a:spLocks/>
          </p:cNvSpPr>
          <p:nvPr/>
        </p:nvSpPr>
        <p:spPr bwMode="auto">
          <a:xfrm rot="-2674289">
            <a:off x="3121025" y="3495675"/>
            <a:ext cx="842963" cy="1169987"/>
          </a:xfrm>
          <a:custGeom>
            <a:avLst/>
            <a:gdLst>
              <a:gd name="T0" fmla="*/ 2147483647 w 100"/>
              <a:gd name="T1" fmla="*/ 0 h 139"/>
              <a:gd name="T2" fmla="*/ 0 w 100"/>
              <a:gd name="T3" fmla="*/ 2147483647 h 139"/>
              <a:gd name="T4" fmla="*/ 2147483647 w 100"/>
              <a:gd name="T5" fmla="*/ 2147483647 h 139"/>
              <a:gd name="T6" fmla="*/ 2147483647 w 100"/>
              <a:gd name="T7" fmla="*/ 0 h 139"/>
              <a:gd name="T8" fmla="*/ 0 60000 65536"/>
              <a:gd name="T9" fmla="*/ 0 60000 65536"/>
              <a:gd name="T10" fmla="*/ 0 60000 65536"/>
              <a:gd name="T11" fmla="*/ 0 60000 65536"/>
              <a:gd name="T12" fmla="*/ 0 w 100"/>
              <a:gd name="T13" fmla="*/ 0 h 139"/>
              <a:gd name="T14" fmla="*/ 100 w 100"/>
              <a:gd name="T15" fmla="*/ 139 h 1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0" h="139">
                <a:moveTo>
                  <a:pt x="99" y="0"/>
                </a:moveTo>
                <a:cubicBezTo>
                  <a:pt x="62" y="0"/>
                  <a:pt x="26" y="15"/>
                  <a:pt x="0" y="42"/>
                </a:cubicBezTo>
                <a:lnTo>
                  <a:pt x="100" y="139"/>
                </a:lnTo>
                <a:lnTo>
                  <a:pt x="99" y="0"/>
                </a:lnTo>
                <a:close/>
              </a:path>
            </a:pathLst>
          </a:custGeom>
          <a:solidFill>
            <a:srgbClr val="99FF99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b="1" smtClean="0">
              <a:solidFill>
                <a:srgbClr val="0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038600" y="6172200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5.1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16"/>
          <p:cNvSpPr>
            <a:spLocks noGrp="1" noChangeArrowheads="1"/>
          </p:cNvSpPr>
          <p:nvPr>
            <p:ph type="title"/>
          </p:nvPr>
        </p:nvSpPr>
        <p:spPr>
          <a:xfrm>
            <a:off x="261938" y="215900"/>
            <a:ext cx="8562975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The Six Levers</a:t>
            </a:r>
            <a:br>
              <a:rPr lang="en-US" dirty="0" smtClean="0"/>
            </a:br>
            <a:r>
              <a:rPr lang="en-US" sz="2800" dirty="0" smtClean="0">
                <a:solidFill>
                  <a:srgbClr val="0070C0"/>
                </a:solidFill>
              </a:rPr>
              <a:t>Free Resources Trapped in Context Tasks</a:t>
            </a:r>
            <a:endParaRPr lang="en-US" sz="2800" dirty="0" smtClean="0">
              <a:solidFill>
                <a:schemeClr val="folHlink"/>
              </a:solidFill>
            </a:endParaRPr>
          </a:p>
        </p:txBody>
      </p:sp>
      <p:sp>
        <p:nvSpPr>
          <p:cNvPr id="43" name="Text Box 19"/>
          <p:cNvSpPr txBox="1">
            <a:spLocks noChangeArrowheads="1"/>
          </p:cNvSpPr>
          <p:nvPr/>
        </p:nvSpPr>
        <p:spPr bwMode="auto">
          <a:xfrm>
            <a:off x="685800" y="1371600"/>
            <a:ext cx="7924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Clr>
                <a:srgbClr val="00007E"/>
              </a:buClr>
              <a:buFontTx/>
              <a:buAutoNum type="arabicPeriod"/>
            </a:pPr>
            <a:r>
              <a:rPr lang="en-US" sz="1600" b="1" dirty="0" smtClean="0">
                <a:solidFill>
                  <a:srgbClr val="00007E"/>
                </a:solidFill>
              </a:rPr>
              <a:t>Centralize.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Bring operations under a single authority to reduce overhead and create a single point of control to manage mission-critical risk.</a:t>
            </a:r>
          </a:p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Clr>
                <a:srgbClr val="00007E"/>
              </a:buClr>
              <a:buFontTx/>
              <a:buAutoNum type="arabicPeriod"/>
            </a:pPr>
            <a:r>
              <a:rPr lang="en-US" sz="1600" b="1" dirty="0" smtClean="0">
                <a:solidFill>
                  <a:srgbClr val="00007E"/>
                </a:solidFill>
              </a:rPr>
              <a:t>Standardize.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Reduce the variety and variability of processes delivering similar outputs to eliminate costs and minimize risks.</a:t>
            </a:r>
            <a:endParaRPr lang="en-US" sz="1600" b="1" dirty="0" smtClean="0">
              <a:solidFill>
                <a:srgbClr val="648ED8"/>
              </a:solidFill>
            </a:endParaRPr>
          </a:p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Clr>
                <a:srgbClr val="00007E"/>
              </a:buClr>
              <a:buFontTx/>
              <a:buAutoNum type="arabicPeriod"/>
            </a:pPr>
            <a:r>
              <a:rPr lang="en-US" sz="1600" b="1" dirty="0" smtClean="0">
                <a:solidFill>
                  <a:srgbClr val="00007E"/>
                </a:solidFill>
              </a:rPr>
              <a:t>Modularize.</a:t>
            </a:r>
            <a:r>
              <a:rPr lang="en-US" sz="1600" dirty="0" smtClean="0">
                <a:solidFill>
                  <a:srgbClr val="000000"/>
                </a:solidFill>
              </a:rPr>
              <a:t> Deconstruct the system into its component subsystems and standardize interfaces for future cost reductions.</a:t>
            </a:r>
          </a:p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Clr>
                <a:srgbClr val="00007E"/>
              </a:buClr>
              <a:buFontTx/>
              <a:buAutoNum type="arabicPeriod"/>
            </a:pPr>
            <a:r>
              <a:rPr lang="en-US" sz="1600" b="1" dirty="0" smtClean="0">
                <a:solidFill>
                  <a:srgbClr val="00007E"/>
                </a:solidFill>
              </a:rPr>
              <a:t>Optimize.</a:t>
            </a:r>
            <a:r>
              <a:rPr lang="en-US" sz="1600" dirty="0" smtClean="0">
                <a:solidFill>
                  <a:srgbClr val="000000"/>
                </a:solidFill>
              </a:rPr>
              <a:t> Eliminate redundant steps, automate standard sequences, streamline remaining operations, substitute lower-cost components, or otherwise cost- and resource-reduce.</a:t>
            </a:r>
          </a:p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Clr>
                <a:srgbClr val="00007E"/>
              </a:buClr>
              <a:buFontTx/>
              <a:buAutoNum type="arabicPeriod"/>
            </a:pPr>
            <a:r>
              <a:rPr lang="en-US" sz="1600" b="1" dirty="0" smtClean="0">
                <a:solidFill>
                  <a:srgbClr val="00007E"/>
                </a:solidFill>
              </a:rPr>
              <a:t>Instrument.</a:t>
            </a:r>
            <a:r>
              <a:rPr lang="en-US" sz="1600" dirty="0" smtClean="0">
                <a:solidFill>
                  <a:srgbClr val="000000"/>
                </a:solidFill>
              </a:rPr>
              <a:t>  Characterize the remaining processes in terms of the variability of key parameters and develop monitor-and-control systems to manage their performance.</a:t>
            </a:r>
            <a:endParaRPr lang="en-US" sz="1600" b="1" dirty="0" smtClean="0">
              <a:solidFill>
                <a:srgbClr val="00007E"/>
              </a:solidFill>
            </a:endParaRPr>
          </a:p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Clr>
                <a:srgbClr val="00007E"/>
              </a:buClr>
              <a:buFontTx/>
              <a:buAutoNum type="arabicPeriod"/>
            </a:pPr>
            <a:r>
              <a:rPr lang="en-US" sz="1600" b="1" dirty="0" smtClean="0">
                <a:solidFill>
                  <a:srgbClr val="00007E"/>
                </a:solidFill>
              </a:rPr>
              <a:t>Outsource.</a:t>
            </a:r>
            <a:r>
              <a:rPr lang="en-US" sz="1600" dirty="0" smtClean="0">
                <a:solidFill>
                  <a:srgbClr val="000000"/>
                </a:solidFill>
              </a:rPr>
              <a:t> Drive processes out of the enterprise entirely to further reduce overhead, </a:t>
            </a:r>
            <a:r>
              <a:rPr lang="en-US" sz="1600" dirty="0" err="1" smtClean="0">
                <a:solidFill>
                  <a:srgbClr val="000000"/>
                </a:solidFill>
              </a:rPr>
              <a:t>variabilize</a:t>
            </a:r>
            <a:r>
              <a:rPr lang="en-US" sz="1600" dirty="0" smtClean="0">
                <a:solidFill>
                  <a:srgbClr val="000000"/>
                </a:solidFill>
              </a:rPr>
              <a:t> costs, and minimize future investment.  Incorporate vendor use of monitor-and-control systems into Service Level Agreement.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8600" y="6172200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5.2</a:t>
            </a:r>
            <a:endParaRPr lang="en-US" sz="16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Price/Benefit Sensitivity</a:t>
            </a:r>
            <a:br>
              <a:rPr lang="en-US" dirty="0" smtClean="0"/>
            </a:br>
            <a:r>
              <a:rPr lang="en-US" sz="2800" dirty="0" smtClean="0">
                <a:solidFill>
                  <a:schemeClr val="accent1"/>
                </a:solidFill>
              </a:rPr>
              <a:t>How Customers Internalize Value</a:t>
            </a:r>
            <a:endParaRPr lang="en-US" dirty="0"/>
          </a:p>
        </p:txBody>
      </p:sp>
      <p:grpSp>
        <p:nvGrpSpPr>
          <p:cNvPr id="4" name="Group 23"/>
          <p:cNvGrpSpPr/>
          <p:nvPr/>
        </p:nvGrpSpPr>
        <p:grpSpPr>
          <a:xfrm>
            <a:off x="2667000" y="2057400"/>
            <a:ext cx="4495800" cy="3048000"/>
            <a:chOff x="1143000" y="1828800"/>
            <a:chExt cx="3048000" cy="3048000"/>
          </a:xfrm>
        </p:grpSpPr>
        <p:cxnSp>
          <p:nvCxnSpPr>
            <p:cNvPr id="5" name="Straight Connector 4"/>
            <p:cNvCxnSpPr/>
            <p:nvPr/>
          </p:nvCxnSpPr>
          <p:spPr>
            <a:xfrm rot="5400000">
              <a:off x="-381000" y="3352800"/>
              <a:ext cx="3048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143000" y="4876800"/>
              <a:ext cx="3048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 rot="16200000">
            <a:off x="1029865" y="3312792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Price Sensitivity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937923" y="5486400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Benefit Sensitivity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629400" y="51816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95872" y="21336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057400" y="45720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19400" y="51816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</a:t>
            </a:r>
            <a:endParaRPr lang="en-US" dirty="0"/>
          </a:p>
        </p:txBody>
      </p:sp>
      <p:grpSp>
        <p:nvGrpSpPr>
          <p:cNvPr id="13" name="Group 33"/>
          <p:cNvGrpSpPr/>
          <p:nvPr/>
        </p:nvGrpSpPr>
        <p:grpSpPr>
          <a:xfrm>
            <a:off x="4038600" y="2667000"/>
            <a:ext cx="1752600" cy="1752600"/>
            <a:chOff x="4381500" y="2514600"/>
            <a:chExt cx="1143000" cy="1143000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4381500" y="3086100"/>
              <a:ext cx="1143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381500" y="3086100"/>
              <a:ext cx="1143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5452819" y="4038600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PREMIUM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093747" y="2678668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PERFORMANCE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421385" y="267866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COST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895600" y="4038600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CONVENIENCE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038600" y="6172200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5.3</a:t>
            </a:r>
            <a:endParaRPr lang="en-US" sz="16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6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Value Disciplines and</a:t>
            </a:r>
            <a:br>
              <a:rPr lang="en-US" dirty="0" smtClean="0"/>
            </a:br>
            <a:r>
              <a:rPr lang="en-US" dirty="0" smtClean="0"/>
              <a:t>Price/Benefit Sensitivity</a:t>
            </a:r>
            <a:endParaRPr lang="en-US" dirty="0"/>
          </a:p>
        </p:txBody>
      </p:sp>
      <p:grpSp>
        <p:nvGrpSpPr>
          <p:cNvPr id="2" name="Group 23"/>
          <p:cNvGrpSpPr/>
          <p:nvPr/>
        </p:nvGrpSpPr>
        <p:grpSpPr>
          <a:xfrm>
            <a:off x="2667000" y="2057400"/>
            <a:ext cx="4495800" cy="3048000"/>
            <a:chOff x="1143000" y="1828800"/>
            <a:chExt cx="3048000" cy="3048000"/>
          </a:xfrm>
        </p:grpSpPr>
        <p:cxnSp>
          <p:nvCxnSpPr>
            <p:cNvPr id="22" name="Straight Connector 21"/>
            <p:cNvCxnSpPr/>
            <p:nvPr/>
          </p:nvCxnSpPr>
          <p:spPr>
            <a:xfrm rot="5400000">
              <a:off x="-381000" y="3352800"/>
              <a:ext cx="3048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143000" y="4876800"/>
              <a:ext cx="304800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 rot="16200000">
            <a:off x="1029865" y="3312792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Price Sensitivity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937923" y="5486400"/>
            <a:ext cx="2185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Benefit Sensitivity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6629400" y="51816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095872" y="21336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057400" y="45720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819400" y="51816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</a:t>
            </a:r>
            <a:endParaRPr lang="en-US" dirty="0"/>
          </a:p>
        </p:txBody>
      </p:sp>
      <p:grpSp>
        <p:nvGrpSpPr>
          <p:cNvPr id="3" name="Group 33"/>
          <p:cNvGrpSpPr/>
          <p:nvPr/>
        </p:nvGrpSpPr>
        <p:grpSpPr>
          <a:xfrm>
            <a:off x="4038600" y="2667000"/>
            <a:ext cx="1752600" cy="1752600"/>
            <a:chOff x="4381500" y="2514600"/>
            <a:chExt cx="1143000" cy="1143000"/>
          </a:xfrm>
        </p:grpSpPr>
        <p:cxnSp>
          <p:nvCxnSpPr>
            <p:cNvPr id="32" name="Straight Connector 31"/>
            <p:cNvCxnSpPr/>
            <p:nvPr/>
          </p:nvCxnSpPr>
          <p:spPr>
            <a:xfrm rot="5400000">
              <a:off x="4381500" y="3086100"/>
              <a:ext cx="1143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381500" y="3086100"/>
              <a:ext cx="1143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Oval 18"/>
          <p:cNvSpPr/>
          <p:nvPr/>
        </p:nvSpPr>
        <p:spPr>
          <a:xfrm rot="16200000">
            <a:off x="4762500" y="3009900"/>
            <a:ext cx="2590800" cy="990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Product Leadership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2895600" y="3810000"/>
            <a:ext cx="2590800" cy="990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 Intimacy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2895600" y="2286000"/>
            <a:ext cx="2590800" cy="9906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Operational Excellence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038600" y="6172200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5.4</a:t>
            </a:r>
            <a:endParaRPr lang="en-US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Creating the Unmatchable Offer</a:t>
            </a:r>
            <a:br>
              <a:rPr lang="en-US" dirty="0" smtClean="0"/>
            </a:br>
            <a:r>
              <a:rPr lang="en-US" sz="3100" dirty="0" smtClean="0"/>
              <a:t>The Core/Context Model</a:t>
            </a:r>
            <a:endParaRPr lang="en-US" dirty="0"/>
          </a:p>
        </p:txBody>
      </p:sp>
      <p:grpSp>
        <p:nvGrpSpPr>
          <p:cNvPr id="2" name="Group 16"/>
          <p:cNvGrpSpPr/>
          <p:nvPr/>
        </p:nvGrpSpPr>
        <p:grpSpPr>
          <a:xfrm>
            <a:off x="3581400" y="2755900"/>
            <a:ext cx="2959100" cy="2959100"/>
            <a:chOff x="2616200" y="2419350"/>
            <a:chExt cx="2959100" cy="2959100"/>
          </a:xfrm>
        </p:grpSpPr>
        <p:cxnSp>
          <p:nvCxnSpPr>
            <p:cNvPr id="15" name="Straight Connector 14"/>
            <p:cNvCxnSpPr/>
            <p:nvPr/>
          </p:nvCxnSpPr>
          <p:spPr bwMode="auto">
            <a:xfrm>
              <a:off x="2616200" y="3898900"/>
              <a:ext cx="29591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2616200" y="3898900"/>
              <a:ext cx="29591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TextBox 17"/>
          <p:cNvSpPr txBox="1"/>
          <p:nvPr/>
        </p:nvSpPr>
        <p:spPr>
          <a:xfrm>
            <a:off x="3007604" y="1885950"/>
            <a:ext cx="17622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Core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Unmatchable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Differentiation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47292" y="1885950"/>
            <a:ext cx="15408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Context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Neutralizing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</a:rPr>
              <a:t>Innovations</a:t>
            </a: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33879" y="3178314"/>
            <a:ext cx="11384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Mission</a:t>
            </a:r>
          </a:p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Critical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98724" y="4709755"/>
            <a:ext cx="12682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Enabling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96190" y="3270647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5825174" y="3270647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3696190" y="464820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5825174" y="464820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4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4038600" y="6172200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2.1</a:t>
            </a:r>
            <a:endParaRPr lang="en-US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1524000" y="2286000"/>
            <a:ext cx="6096000" cy="3200400"/>
            <a:chOff x="1219200" y="2209800"/>
            <a:chExt cx="6553200" cy="2743200"/>
          </a:xfrm>
        </p:grpSpPr>
        <p:sp>
          <p:nvSpPr>
            <p:cNvPr id="19" name="Arc 18"/>
            <p:cNvSpPr/>
            <p:nvPr/>
          </p:nvSpPr>
          <p:spPr>
            <a:xfrm>
              <a:off x="1219200" y="2209800"/>
              <a:ext cx="6553200" cy="2743200"/>
            </a:xfrm>
            <a:prstGeom prst="arc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Arc 19"/>
            <p:cNvSpPr/>
            <p:nvPr/>
          </p:nvSpPr>
          <p:spPr>
            <a:xfrm flipH="1">
              <a:off x="1219200" y="2209800"/>
              <a:ext cx="6553200" cy="2743200"/>
            </a:xfrm>
            <a:prstGeom prst="arc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Arc of </a:t>
            </a:r>
            <a:r>
              <a:rPr lang="en-US" dirty="0" smtClean="0">
                <a:sym typeface="Wingdings" pitchFamily="2" charset="2"/>
              </a:rPr>
              <a:t>Execution</a:t>
            </a:r>
            <a:br>
              <a:rPr lang="en-US" dirty="0" smtClean="0">
                <a:sym typeface="Wingdings" pitchFamily="2" charset="2"/>
              </a:rPr>
            </a:br>
            <a:r>
              <a:rPr lang="en-US" sz="2800" dirty="0" smtClean="0">
                <a:sym typeface="Wingdings" pitchFamily="2" charset="2"/>
              </a:rPr>
              <a:t>Complex Systems Enterprises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35485" y="2074893"/>
            <a:ext cx="1486304" cy="43088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</a:rPr>
              <a:t>Playbooks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87247" y="3886200"/>
            <a:ext cx="1204176" cy="43088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FFFF00"/>
                </a:solidFill>
              </a:rPr>
              <a:t>Projects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26373" y="3886200"/>
            <a:ext cx="1298753" cy="430887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Products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31" name="Isosceles Triangle 30"/>
          <p:cNvSpPr/>
          <p:nvPr/>
        </p:nvSpPr>
        <p:spPr>
          <a:xfrm rot="4800000">
            <a:off x="3569325" y="2298075"/>
            <a:ext cx="152400" cy="152400"/>
          </a:xfrm>
          <a:prstGeom prst="triangl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 rot="9900000">
            <a:off x="7526674" y="3716674"/>
            <a:ext cx="152400" cy="152400"/>
          </a:xfrm>
          <a:prstGeom prst="triangl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038600" y="6172200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6.1</a:t>
            </a:r>
            <a:endParaRPr lang="en-US" sz="1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044154" y="4495800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Invent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66555" y="2667000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Deploy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34200" y="4495800"/>
            <a:ext cx="1483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Optimize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0"/>
          <p:cNvGrpSpPr/>
          <p:nvPr/>
        </p:nvGrpSpPr>
        <p:grpSpPr>
          <a:xfrm>
            <a:off x="1524000" y="2286000"/>
            <a:ext cx="6096000" cy="3352800"/>
            <a:chOff x="1219200" y="2209800"/>
            <a:chExt cx="6553200" cy="2743200"/>
          </a:xfrm>
        </p:grpSpPr>
        <p:sp>
          <p:nvSpPr>
            <p:cNvPr id="19" name="Arc 18"/>
            <p:cNvSpPr/>
            <p:nvPr/>
          </p:nvSpPr>
          <p:spPr>
            <a:xfrm>
              <a:off x="1219200" y="2209800"/>
              <a:ext cx="6553200" cy="2743200"/>
            </a:xfrm>
            <a:prstGeom prst="arc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Arc 19"/>
            <p:cNvSpPr/>
            <p:nvPr/>
          </p:nvSpPr>
          <p:spPr>
            <a:xfrm flipH="1">
              <a:off x="1219200" y="2209800"/>
              <a:ext cx="6553200" cy="2743200"/>
            </a:xfrm>
            <a:prstGeom prst="arc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Arc of </a:t>
            </a:r>
            <a:r>
              <a:rPr lang="en-US" dirty="0" smtClean="0">
                <a:sym typeface="Wingdings" pitchFamily="2" charset="2"/>
              </a:rPr>
              <a:t>Execution</a:t>
            </a:r>
            <a:br>
              <a:rPr lang="en-US" dirty="0" smtClean="0">
                <a:sym typeface="Wingdings" pitchFamily="2" charset="2"/>
              </a:rPr>
            </a:br>
            <a:r>
              <a:rPr lang="en-US" sz="2800" dirty="0" smtClean="0">
                <a:sym typeface="Wingdings" pitchFamily="2" charset="2"/>
              </a:rPr>
              <a:t>Volume Operations Enterprises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87583" y="2074893"/>
            <a:ext cx="1252266" cy="4308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Partners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87247" y="3970427"/>
            <a:ext cx="1298753" cy="4308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Products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24584" y="3957935"/>
            <a:ext cx="1502334" cy="4308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FFFF00"/>
                </a:solidFill>
              </a:rPr>
              <a:t>Processes</a:t>
            </a:r>
            <a:endParaRPr lang="en-US" sz="2200" dirty="0">
              <a:solidFill>
                <a:srgbClr val="FFFF00"/>
              </a:solidFill>
            </a:endParaRPr>
          </a:p>
        </p:txBody>
      </p:sp>
      <p:sp>
        <p:nvSpPr>
          <p:cNvPr id="31" name="Isosceles Triangle 30"/>
          <p:cNvSpPr/>
          <p:nvPr/>
        </p:nvSpPr>
        <p:spPr>
          <a:xfrm rot="4800000">
            <a:off x="3721725" y="2273925"/>
            <a:ext cx="152400" cy="152400"/>
          </a:xfrm>
          <a:prstGeom prst="triangl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 rot="9900000">
            <a:off x="7560926" y="3792874"/>
            <a:ext cx="152400" cy="152400"/>
          </a:xfrm>
          <a:prstGeom prst="triangl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038600" y="6172200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6.2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044154" y="4495800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Invent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08422" y="2667000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Deploy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34200" y="4495800"/>
            <a:ext cx="1483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Optimize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0"/>
          <p:cNvGrpSpPr/>
          <p:nvPr/>
        </p:nvGrpSpPr>
        <p:grpSpPr>
          <a:xfrm>
            <a:off x="1828800" y="2819400"/>
            <a:ext cx="5486400" cy="3048000"/>
            <a:chOff x="1219200" y="2209800"/>
            <a:chExt cx="6553200" cy="2743200"/>
          </a:xfrm>
        </p:grpSpPr>
        <p:sp>
          <p:nvSpPr>
            <p:cNvPr id="19" name="Arc 18"/>
            <p:cNvSpPr/>
            <p:nvPr/>
          </p:nvSpPr>
          <p:spPr>
            <a:xfrm>
              <a:off x="1219200" y="2209800"/>
              <a:ext cx="6553200" cy="2743200"/>
            </a:xfrm>
            <a:prstGeom prst="arc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Arc 19"/>
            <p:cNvSpPr/>
            <p:nvPr/>
          </p:nvSpPr>
          <p:spPr>
            <a:xfrm flipH="1">
              <a:off x="1219200" y="2209800"/>
              <a:ext cx="6553200" cy="2743200"/>
            </a:xfrm>
            <a:prstGeom prst="arc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Catalyzing Escape Velocity</a:t>
            </a:r>
            <a:br>
              <a:rPr lang="en-US" dirty="0" smtClean="0"/>
            </a:br>
            <a:r>
              <a:rPr lang="en-US" sz="2800" dirty="0" smtClean="0"/>
              <a:t>The “Tipping Point” Role of Programs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40293" y="2608293"/>
            <a:ext cx="1063113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Deploy</a:t>
            </a:r>
            <a:endParaRPr lang="en-US" sz="2200" dirty="0"/>
          </a:p>
        </p:txBody>
      </p:sp>
      <p:sp>
        <p:nvSpPr>
          <p:cNvPr id="14" name="TextBox 13"/>
          <p:cNvSpPr txBox="1"/>
          <p:nvPr/>
        </p:nvSpPr>
        <p:spPr>
          <a:xfrm>
            <a:off x="1371600" y="4343400"/>
            <a:ext cx="954107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Invent</a:t>
            </a:r>
            <a:endParaRPr lang="en-US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629400" y="4343400"/>
            <a:ext cx="1298753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200" dirty="0" smtClean="0"/>
              <a:t>Optimize</a:t>
            </a:r>
            <a:endParaRPr lang="en-US" sz="2200" dirty="0"/>
          </a:p>
        </p:txBody>
      </p:sp>
      <p:sp>
        <p:nvSpPr>
          <p:cNvPr id="16" name="TextBox 15"/>
          <p:cNvSpPr txBox="1"/>
          <p:nvPr/>
        </p:nvSpPr>
        <p:spPr>
          <a:xfrm>
            <a:off x="1139732" y="2209800"/>
            <a:ext cx="1302088" cy="707886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Transition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Program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02185" y="2209800"/>
            <a:ext cx="1302088" cy="707886"/>
          </a:xfrm>
          <a:prstGeom prst="rect">
            <a:avLst/>
          </a:prstGeom>
          <a:solidFill>
            <a:srgbClr val="008000"/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Transition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Program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4" name="Group 28"/>
          <p:cNvGrpSpPr/>
          <p:nvPr/>
        </p:nvGrpSpPr>
        <p:grpSpPr>
          <a:xfrm>
            <a:off x="2531825" y="3352800"/>
            <a:ext cx="1014060" cy="1103531"/>
            <a:chOff x="1940516" y="2667000"/>
            <a:chExt cx="1014060" cy="1103531"/>
          </a:xfrm>
        </p:grpSpPr>
        <p:sp>
          <p:nvSpPr>
            <p:cNvPr id="23" name="Isosceles Triangle 22"/>
            <p:cNvSpPr/>
            <p:nvPr/>
          </p:nvSpPr>
          <p:spPr>
            <a:xfrm>
              <a:off x="2295145" y="2667000"/>
              <a:ext cx="304800" cy="381000"/>
            </a:xfrm>
            <a:prstGeom prst="triangle">
              <a:avLst/>
            </a:prstGeom>
            <a:solidFill>
              <a:srgbClr val="008000"/>
            </a:solidFill>
            <a:ln w="3175">
              <a:noFill/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008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940516" y="3124200"/>
              <a:ext cx="101406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8000"/>
                  </a:solidFill>
                </a:rPr>
                <a:t>Tipping</a:t>
              </a:r>
            </a:p>
            <a:p>
              <a:pPr algn="ctr"/>
              <a:r>
                <a:rPr lang="en-US" b="1" dirty="0" smtClean="0">
                  <a:solidFill>
                    <a:srgbClr val="008000"/>
                  </a:solidFill>
                </a:rPr>
                <a:t>Point</a:t>
              </a:r>
              <a:endParaRPr lang="en-US" b="1" dirty="0">
                <a:solidFill>
                  <a:srgbClr val="008000"/>
                </a:solidFill>
              </a:endParaRPr>
            </a:p>
          </p:txBody>
        </p:sp>
      </p:grpSp>
      <p:grpSp>
        <p:nvGrpSpPr>
          <p:cNvPr id="5" name="Group 29"/>
          <p:cNvGrpSpPr/>
          <p:nvPr/>
        </p:nvGrpSpPr>
        <p:grpSpPr>
          <a:xfrm>
            <a:off x="5579825" y="3352800"/>
            <a:ext cx="1014060" cy="1103531"/>
            <a:chOff x="6131516" y="2667000"/>
            <a:chExt cx="1014060" cy="1103531"/>
          </a:xfrm>
        </p:grpSpPr>
        <p:sp>
          <p:nvSpPr>
            <p:cNvPr id="24" name="Isosceles Triangle 23"/>
            <p:cNvSpPr/>
            <p:nvPr/>
          </p:nvSpPr>
          <p:spPr>
            <a:xfrm>
              <a:off x="6486145" y="2667000"/>
              <a:ext cx="304800" cy="381000"/>
            </a:xfrm>
            <a:prstGeom prst="triangle">
              <a:avLst/>
            </a:prstGeom>
            <a:solidFill>
              <a:srgbClr val="008000"/>
            </a:solidFill>
            <a:ln w="3175">
              <a:noFill/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b="1">
                <a:solidFill>
                  <a:srgbClr val="008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131516" y="3124200"/>
              <a:ext cx="101406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8000"/>
                  </a:solidFill>
                </a:rPr>
                <a:t>Tipping</a:t>
              </a:r>
            </a:p>
            <a:p>
              <a:pPr algn="ctr"/>
              <a:r>
                <a:rPr lang="en-US" b="1" dirty="0" smtClean="0">
                  <a:solidFill>
                    <a:srgbClr val="008000"/>
                  </a:solidFill>
                </a:rPr>
                <a:t>Point</a:t>
              </a:r>
              <a:endParaRPr lang="en-US" b="1" dirty="0">
                <a:solidFill>
                  <a:srgbClr val="008000"/>
                </a:solidFill>
              </a:endParaRPr>
            </a:p>
          </p:txBody>
        </p:sp>
      </p:grpSp>
      <p:sp>
        <p:nvSpPr>
          <p:cNvPr id="31" name="Isosceles Triangle 30"/>
          <p:cNvSpPr/>
          <p:nvPr/>
        </p:nvSpPr>
        <p:spPr>
          <a:xfrm rot="4800000">
            <a:off x="3797925" y="2755275"/>
            <a:ext cx="152400" cy="152400"/>
          </a:xfrm>
          <a:prstGeom prst="triangl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Isosceles Triangle 31"/>
          <p:cNvSpPr/>
          <p:nvPr/>
        </p:nvSpPr>
        <p:spPr>
          <a:xfrm rot="9900000">
            <a:off x="7181312" y="4163341"/>
            <a:ext cx="191575" cy="168273"/>
          </a:xfrm>
          <a:prstGeom prst="triangle">
            <a:avLst/>
          </a:prstGeom>
          <a:solidFill>
            <a:schemeClr val="tx1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859959" y="289560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sym typeface="Wingdings"/>
              </a:rPr>
              <a:t>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07959" y="290726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sym typeface="Wingdings"/>
              </a:rPr>
              <a:t>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38600" y="6062246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6.3</a:t>
            </a:r>
            <a:endParaRPr lang="en-US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n-lt"/>
              </a:rPr>
              <a:t>Four Modes of Execution</a:t>
            </a:r>
            <a:endParaRPr lang="en-US" dirty="0">
              <a:solidFill>
                <a:srgbClr val="648ED8"/>
              </a:solidFill>
              <a:latin typeface="+mn-lt"/>
            </a:endParaRPr>
          </a:p>
        </p:txBody>
      </p:sp>
      <p:graphicFrame>
        <p:nvGraphicFramePr>
          <p:cNvPr id="38915" name="Group 3"/>
          <p:cNvGraphicFramePr>
            <a:graphicFrameLocks noGrp="1"/>
          </p:cNvGraphicFramePr>
          <p:nvPr>
            <p:ph idx="1"/>
          </p:nvPr>
        </p:nvGraphicFramePr>
        <p:xfrm>
          <a:off x="304800" y="1066800"/>
          <a:ext cx="8686800" cy="4937760"/>
        </p:xfrm>
        <a:graphic>
          <a:graphicData uri="http://schemas.openxmlformats.org/drawingml/2006/table">
            <a:tbl>
              <a:tblPr bandRow="1" bandCol="1"/>
              <a:tblGrid>
                <a:gridCol w="1737360"/>
                <a:gridCol w="1737360"/>
                <a:gridCol w="1737360"/>
                <a:gridCol w="1737360"/>
                <a:gridCol w="1737360"/>
              </a:tblGrid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Execution Mode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Invention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Deployment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Optimization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Transitions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 of Leader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Visionary  Inventor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Pragmatic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Deployer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Conservative Optimizer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Pragmatic Orchestrator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Competence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Creativity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Competitiveness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Collaboration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Core Attribute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Spontaneous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Tough-minded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Prepared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Empathetic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Decision Style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Intuition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Experimentation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Deliberation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Consensus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Functions Most in Alignment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R&amp;D, Creative Services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Sales, Engineering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Finance, Operations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HR, Marketing, Customer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Suppt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38600" y="6172200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6.4</a:t>
            </a:r>
            <a:endParaRPr lang="en-US" sz="16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365750" y="2762250"/>
            <a:ext cx="3333750" cy="2433638"/>
            <a:chOff x="3095" y="1681"/>
            <a:chExt cx="2493" cy="1820"/>
          </a:xfrm>
        </p:grpSpPr>
        <p:sp>
          <p:nvSpPr>
            <p:cNvPr id="1916931" name="Freeform 3"/>
            <p:cNvSpPr>
              <a:spLocks/>
            </p:cNvSpPr>
            <p:nvPr/>
          </p:nvSpPr>
          <p:spPr bwMode="auto">
            <a:xfrm>
              <a:off x="3095" y="1681"/>
              <a:ext cx="1326" cy="1820"/>
            </a:xfrm>
            <a:custGeom>
              <a:avLst/>
              <a:gdLst>
                <a:gd name="T0" fmla="*/ 0 w 1371"/>
                <a:gd name="T1" fmla="*/ 1957 h 1957"/>
                <a:gd name="T2" fmla="*/ 1362 w 1371"/>
                <a:gd name="T3" fmla="*/ 1957 h 1957"/>
                <a:gd name="T4" fmla="*/ 1371 w 1371"/>
                <a:gd name="T5" fmla="*/ 1040 h 1957"/>
                <a:gd name="T6" fmla="*/ 1338 w 1371"/>
                <a:gd name="T7" fmla="*/ 1014 h 1957"/>
                <a:gd name="T8" fmla="*/ 1310 w 1371"/>
                <a:gd name="T9" fmla="*/ 992 h 1957"/>
                <a:gd name="T10" fmla="*/ 1260 w 1371"/>
                <a:gd name="T11" fmla="*/ 944 h 1957"/>
                <a:gd name="T12" fmla="*/ 1190 w 1371"/>
                <a:gd name="T13" fmla="*/ 886 h 1957"/>
                <a:gd name="T14" fmla="*/ 1140 w 1371"/>
                <a:gd name="T15" fmla="*/ 834 h 1957"/>
                <a:gd name="T16" fmla="*/ 1084 w 1371"/>
                <a:gd name="T17" fmla="*/ 776 h 1957"/>
                <a:gd name="T18" fmla="*/ 1038 w 1371"/>
                <a:gd name="T19" fmla="*/ 724 h 1957"/>
                <a:gd name="T20" fmla="*/ 992 w 1371"/>
                <a:gd name="T21" fmla="*/ 668 h 1957"/>
                <a:gd name="T22" fmla="*/ 942 w 1371"/>
                <a:gd name="T23" fmla="*/ 616 h 1957"/>
                <a:gd name="T24" fmla="*/ 912 w 1371"/>
                <a:gd name="T25" fmla="*/ 572 h 1957"/>
                <a:gd name="T26" fmla="*/ 860 w 1371"/>
                <a:gd name="T27" fmla="*/ 514 h 1957"/>
                <a:gd name="T28" fmla="*/ 816 w 1371"/>
                <a:gd name="T29" fmla="*/ 460 h 1957"/>
                <a:gd name="T30" fmla="*/ 774 w 1371"/>
                <a:gd name="T31" fmla="*/ 406 h 1957"/>
                <a:gd name="T32" fmla="*/ 692 w 1371"/>
                <a:gd name="T33" fmla="*/ 322 h 1957"/>
                <a:gd name="T34" fmla="*/ 606 w 1371"/>
                <a:gd name="T35" fmla="*/ 250 h 1957"/>
                <a:gd name="T36" fmla="*/ 513 w 1371"/>
                <a:gd name="T37" fmla="*/ 179 h 1957"/>
                <a:gd name="T38" fmla="*/ 417 w 1371"/>
                <a:gd name="T39" fmla="*/ 109 h 1957"/>
                <a:gd name="T40" fmla="*/ 315 w 1371"/>
                <a:gd name="T41" fmla="*/ 68 h 1957"/>
                <a:gd name="T42" fmla="*/ 198 w 1371"/>
                <a:gd name="T43" fmla="*/ 21 h 1957"/>
                <a:gd name="T44" fmla="*/ 63 w 1371"/>
                <a:gd name="T45" fmla="*/ 0 h 1957"/>
                <a:gd name="T46" fmla="*/ 0 w 1371"/>
                <a:gd name="T47" fmla="*/ 0 h 1957"/>
                <a:gd name="T48" fmla="*/ 0 w 1371"/>
                <a:gd name="T49" fmla="*/ 1947 h 1957"/>
                <a:gd name="T50" fmla="*/ 0 w 1371"/>
                <a:gd name="T51" fmla="*/ 1957 h 195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71"/>
                <a:gd name="T79" fmla="*/ 0 h 1957"/>
                <a:gd name="T80" fmla="*/ 1371 w 1371"/>
                <a:gd name="T81" fmla="*/ 1957 h 195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71" h="1957">
                  <a:moveTo>
                    <a:pt x="0" y="1957"/>
                  </a:moveTo>
                  <a:lnTo>
                    <a:pt x="1362" y="1957"/>
                  </a:lnTo>
                  <a:lnTo>
                    <a:pt x="1371" y="1040"/>
                  </a:lnTo>
                  <a:lnTo>
                    <a:pt x="1338" y="1014"/>
                  </a:lnTo>
                  <a:lnTo>
                    <a:pt x="1310" y="992"/>
                  </a:lnTo>
                  <a:lnTo>
                    <a:pt x="1260" y="944"/>
                  </a:lnTo>
                  <a:lnTo>
                    <a:pt x="1190" y="886"/>
                  </a:lnTo>
                  <a:lnTo>
                    <a:pt x="1140" y="834"/>
                  </a:lnTo>
                  <a:lnTo>
                    <a:pt x="1084" y="776"/>
                  </a:lnTo>
                  <a:lnTo>
                    <a:pt x="1038" y="724"/>
                  </a:lnTo>
                  <a:lnTo>
                    <a:pt x="992" y="668"/>
                  </a:lnTo>
                  <a:lnTo>
                    <a:pt x="942" y="616"/>
                  </a:lnTo>
                  <a:lnTo>
                    <a:pt x="912" y="572"/>
                  </a:lnTo>
                  <a:lnTo>
                    <a:pt x="860" y="514"/>
                  </a:lnTo>
                  <a:lnTo>
                    <a:pt x="816" y="460"/>
                  </a:lnTo>
                  <a:lnTo>
                    <a:pt x="774" y="406"/>
                  </a:lnTo>
                  <a:lnTo>
                    <a:pt x="692" y="322"/>
                  </a:lnTo>
                  <a:lnTo>
                    <a:pt x="606" y="250"/>
                  </a:lnTo>
                  <a:lnTo>
                    <a:pt x="513" y="179"/>
                  </a:lnTo>
                  <a:lnTo>
                    <a:pt x="417" y="109"/>
                  </a:lnTo>
                  <a:lnTo>
                    <a:pt x="315" y="68"/>
                  </a:lnTo>
                  <a:lnTo>
                    <a:pt x="198" y="21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1947"/>
                  </a:lnTo>
                  <a:lnTo>
                    <a:pt x="0" y="1957"/>
                  </a:lnTo>
                </a:path>
              </a:pathLst>
            </a:custGeom>
            <a:solidFill>
              <a:srgbClr val="17FF17"/>
            </a:solidFill>
            <a:ln w="19050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600" dirty="0">
                <a:cs typeface="Arial" charset="0"/>
              </a:endParaRPr>
            </a:p>
          </p:txBody>
        </p:sp>
        <p:sp>
          <p:nvSpPr>
            <p:cNvPr id="1916932" name="Freeform 4"/>
            <p:cNvSpPr>
              <a:spLocks/>
            </p:cNvSpPr>
            <p:nvPr/>
          </p:nvSpPr>
          <p:spPr bwMode="auto">
            <a:xfrm>
              <a:off x="4413" y="2641"/>
              <a:ext cx="1175" cy="858"/>
            </a:xfrm>
            <a:custGeom>
              <a:avLst/>
              <a:gdLst>
                <a:gd name="T0" fmla="*/ 0 w 1209"/>
                <a:gd name="T1" fmla="*/ 0 h 923"/>
                <a:gd name="T2" fmla="*/ 0 w 1209"/>
                <a:gd name="T3" fmla="*/ 13 h 923"/>
                <a:gd name="T4" fmla="*/ 0 w 1209"/>
                <a:gd name="T5" fmla="*/ 923 h 923"/>
                <a:gd name="T6" fmla="*/ 1209 w 1209"/>
                <a:gd name="T7" fmla="*/ 923 h 923"/>
                <a:gd name="T8" fmla="*/ 1209 w 1209"/>
                <a:gd name="T9" fmla="*/ 656 h 923"/>
                <a:gd name="T10" fmla="*/ 1081 w 1209"/>
                <a:gd name="T11" fmla="*/ 614 h 923"/>
                <a:gd name="T12" fmla="*/ 919 w 1209"/>
                <a:gd name="T13" fmla="*/ 554 h 923"/>
                <a:gd name="T14" fmla="*/ 789 w 1209"/>
                <a:gd name="T15" fmla="*/ 500 h 923"/>
                <a:gd name="T16" fmla="*/ 629 w 1209"/>
                <a:gd name="T17" fmla="*/ 432 h 923"/>
                <a:gd name="T18" fmla="*/ 501 w 1209"/>
                <a:gd name="T19" fmla="*/ 373 h 923"/>
                <a:gd name="T20" fmla="*/ 361 w 1209"/>
                <a:gd name="T21" fmla="*/ 290 h 923"/>
                <a:gd name="T22" fmla="*/ 230 w 1209"/>
                <a:gd name="T23" fmla="*/ 189 h 923"/>
                <a:gd name="T24" fmla="*/ 111 w 1209"/>
                <a:gd name="T25" fmla="*/ 88 h 923"/>
                <a:gd name="T26" fmla="*/ 0 w 1209"/>
                <a:gd name="T27" fmla="*/ 0 h 923"/>
                <a:gd name="T28" fmla="*/ 0 w 1209"/>
                <a:gd name="T29" fmla="*/ 923 h 923"/>
                <a:gd name="T30" fmla="*/ 0 w 1209"/>
                <a:gd name="T31" fmla="*/ 0 h 9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209"/>
                <a:gd name="T49" fmla="*/ 0 h 923"/>
                <a:gd name="T50" fmla="*/ 1209 w 1209"/>
                <a:gd name="T51" fmla="*/ 923 h 9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209" h="923">
                  <a:moveTo>
                    <a:pt x="0" y="0"/>
                  </a:moveTo>
                  <a:lnTo>
                    <a:pt x="0" y="13"/>
                  </a:lnTo>
                  <a:lnTo>
                    <a:pt x="0" y="923"/>
                  </a:lnTo>
                  <a:lnTo>
                    <a:pt x="1209" y="923"/>
                  </a:lnTo>
                  <a:lnTo>
                    <a:pt x="1209" y="656"/>
                  </a:lnTo>
                  <a:lnTo>
                    <a:pt x="1081" y="614"/>
                  </a:lnTo>
                  <a:lnTo>
                    <a:pt x="919" y="554"/>
                  </a:lnTo>
                  <a:lnTo>
                    <a:pt x="789" y="500"/>
                  </a:lnTo>
                  <a:lnTo>
                    <a:pt x="629" y="432"/>
                  </a:lnTo>
                  <a:lnTo>
                    <a:pt x="501" y="373"/>
                  </a:lnTo>
                  <a:lnTo>
                    <a:pt x="361" y="290"/>
                  </a:lnTo>
                  <a:lnTo>
                    <a:pt x="230" y="189"/>
                  </a:lnTo>
                  <a:lnTo>
                    <a:pt x="111" y="88"/>
                  </a:lnTo>
                  <a:lnTo>
                    <a:pt x="0" y="0"/>
                  </a:lnTo>
                  <a:lnTo>
                    <a:pt x="0" y="923"/>
                  </a:lnTo>
                  <a:lnTo>
                    <a:pt x="0" y="0"/>
                  </a:lnTo>
                </a:path>
              </a:pathLst>
            </a:custGeom>
            <a:solidFill>
              <a:srgbClr val="17FF17"/>
            </a:solidFill>
            <a:ln w="19050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600" dirty="0">
                <a:cs typeface="Arial" charset="0"/>
              </a:endParaRP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573213" y="2762250"/>
            <a:ext cx="2085975" cy="2438400"/>
            <a:chOff x="200" y="1538"/>
            <a:chExt cx="2574" cy="1960"/>
          </a:xfrm>
        </p:grpSpPr>
        <p:sp>
          <p:nvSpPr>
            <p:cNvPr id="1916934" name="Freeform 6"/>
            <p:cNvSpPr>
              <a:spLocks/>
            </p:cNvSpPr>
            <p:nvPr/>
          </p:nvSpPr>
          <p:spPr bwMode="auto">
            <a:xfrm>
              <a:off x="200" y="3287"/>
              <a:ext cx="308" cy="209"/>
            </a:xfrm>
            <a:custGeom>
              <a:avLst/>
              <a:gdLst>
                <a:gd name="T0" fmla="*/ 0 w 248"/>
                <a:gd name="T1" fmla="*/ 167 h 168"/>
                <a:gd name="T2" fmla="*/ 247 w 248"/>
                <a:gd name="T3" fmla="*/ 167 h 168"/>
                <a:gd name="T4" fmla="*/ 247 w 248"/>
                <a:gd name="T5" fmla="*/ 0 h 168"/>
                <a:gd name="T6" fmla="*/ 0 w 248"/>
                <a:gd name="T7" fmla="*/ 63 h 168"/>
                <a:gd name="T8" fmla="*/ 0 w 248"/>
                <a:gd name="T9" fmla="*/ 167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8"/>
                <a:gd name="T16" fmla="*/ 0 h 168"/>
                <a:gd name="T17" fmla="*/ 248 w 248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8" h="168">
                  <a:moveTo>
                    <a:pt x="0" y="167"/>
                  </a:moveTo>
                  <a:lnTo>
                    <a:pt x="247" y="167"/>
                  </a:lnTo>
                  <a:lnTo>
                    <a:pt x="247" y="0"/>
                  </a:lnTo>
                  <a:lnTo>
                    <a:pt x="0" y="63"/>
                  </a:lnTo>
                  <a:lnTo>
                    <a:pt x="0" y="167"/>
                  </a:lnTo>
                </a:path>
              </a:pathLst>
            </a:custGeom>
            <a:solidFill>
              <a:srgbClr val="17FF17"/>
            </a:solidFill>
            <a:ln w="19050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600" dirty="0">
                <a:cs typeface="Arial" charset="0"/>
              </a:endParaRPr>
            </a:p>
          </p:txBody>
        </p:sp>
        <p:sp>
          <p:nvSpPr>
            <p:cNvPr id="1916935" name="Freeform 7"/>
            <p:cNvSpPr>
              <a:spLocks/>
            </p:cNvSpPr>
            <p:nvPr/>
          </p:nvSpPr>
          <p:spPr bwMode="auto">
            <a:xfrm>
              <a:off x="498" y="2874"/>
              <a:ext cx="975" cy="624"/>
            </a:xfrm>
            <a:custGeom>
              <a:avLst/>
              <a:gdLst>
                <a:gd name="T0" fmla="*/ 0 w 785"/>
                <a:gd name="T1" fmla="*/ 503 h 503"/>
                <a:gd name="T2" fmla="*/ 785 w 785"/>
                <a:gd name="T3" fmla="*/ 503 h 503"/>
                <a:gd name="T4" fmla="*/ 785 w 785"/>
                <a:gd name="T5" fmla="*/ 0 h 503"/>
                <a:gd name="T6" fmla="*/ 737 w 785"/>
                <a:gd name="T7" fmla="*/ 48 h 503"/>
                <a:gd name="T8" fmla="*/ 671 w 785"/>
                <a:gd name="T9" fmla="*/ 88 h 503"/>
                <a:gd name="T10" fmla="*/ 600 w 785"/>
                <a:gd name="T11" fmla="*/ 144 h 503"/>
                <a:gd name="T12" fmla="*/ 469 w 785"/>
                <a:gd name="T13" fmla="*/ 191 h 503"/>
                <a:gd name="T14" fmla="*/ 384 w 785"/>
                <a:gd name="T15" fmla="*/ 224 h 503"/>
                <a:gd name="T16" fmla="*/ 280 w 785"/>
                <a:gd name="T17" fmla="*/ 255 h 503"/>
                <a:gd name="T18" fmla="*/ 176 w 785"/>
                <a:gd name="T19" fmla="*/ 295 h 503"/>
                <a:gd name="T20" fmla="*/ 73 w 785"/>
                <a:gd name="T21" fmla="*/ 318 h 503"/>
                <a:gd name="T22" fmla="*/ 0 w 785"/>
                <a:gd name="T23" fmla="*/ 336 h 503"/>
                <a:gd name="T24" fmla="*/ 0 w 785"/>
                <a:gd name="T25" fmla="*/ 495 h 503"/>
                <a:gd name="T26" fmla="*/ 0 w 785"/>
                <a:gd name="T27" fmla="*/ 503 h 5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85"/>
                <a:gd name="T43" fmla="*/ 0 h 503"/>
                <a:gd name="T44" fmla="*/ 785 w 785"/>
                <a:gd name="T45" fmla="*/ 503 h 5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85" h="503">
                  <a:moveTo>
                    <a:pt x="0" y="503"/>
                  </a:moveTo>
                  <a:lnTo>
                    <a:pt x="785" y="503"/>
                  </a:lnTo>
                  <a:lnTo>
                    <a:pt x="785" y="0"/>
                  </a:lnTo>
                  <a:lnTo>
                    <a:pt x="737" y="48"/>
                  </a:lnTo>
                  <a:lnTo>
                    <a:pt x="671" y="88"/>
                  </a:lnTo>
                  <a:lnTo>
                    <a:pt x="600" y="144"/>
                  </a:lnTo>
                  <a:lnTo>
                    <a:pt x="469" y="191"/>
                  </a:lnTo>
                  <a:lnTo>
                    <a:pt x="384" y="224"/>
                  </a:lnTo>
                  <a:lnTo>
                    <a:pt x="280" y="255"/>
                  </a:lnTo>
                  <a:lnTo>
                    <a:pt x="176" y="295"/>
                  </a:lnTo>
                  <a:lnTo>
                    <a:pt x="73" y="318"/>
                  </a:lnTo>
                  <a:lnTo>
                    <a:pt x="0" y="336"/>
                  </a:lnTo>
                  <a:lnTo>
                    <a:pt x="0" y="495"/>
                  </a:lnTo>
                  <a:lnTo>
                    <a:pt x="0" y="503"/>
                  </a:lnTo>
                </a:path>
              </a:pathLst>
            </a:custGeom>
            <a:solidFill>
              <a:srgbClr val="17FF17"/>
            </a:solidFill>
            <a:ln w="19050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600" dirty="0">
                <a:cs typeface="Arial" charset="0"/>
              </a:endParaRPr>
            </a:p>
          </p:txBody>
        </p:sp>
        <p:sp>
          <p:nvSpPr>
            <p:cNvPr id="1916936" name="Freeform 8"/>
            <p:cNvSpPr>
              <a:spLocks/>
            </p:cNvSpPr>
            <p:nvPr/>
          </p:nvSpPr>
          <p:spPr bwMode="auto">
            <a:xfrm>
              <a:off x="1473" y="1538"/>
              <a:ext cx="1301" cy="1957"/>
            </a:xfrm>
            <a:custGeom>
              <a:avLst/>
              <a:gdLst>
                <a:gd name="T0" fmla="*/ 0 w 1048"/>
                <a:gd name="T1" fmla="*/ 1576 h 1576"/>
                <a:gd name="T2" fmla="*/ 1048 w 1048"/>
                <a:gd name="T3" fmla="*/ 1576 h 1576"/>
                <a:gd name="T4" fmla="*/ 1048 w 1048"/>
                <a:gd name="T5" fmla="*/ 0 h 1576"/>
                <a:gd name="T6" fmla="*/ 1015 w 1048"/>
                <a:gd name="T7" fmla="*/ 0 h 1576"/>
                <a:gd name="T8" fmla="*/ 967 w 1048"/>
                <a:gd name="T9" fmla="*/ 0 h 1576"/>
                <a:gd name="T10" fmla="*/ 896 w 1048"/>
                <a:gd name="T11" fmla="*/ 5 h 1576"/>
                <a:gd name="T12" fmla="*/ 836 w 1048"/>
                <a:gd name="T13" fmla="*/ 19 h 1576"/>
                <a:gd name="T14" fmla="*/ 769 w 1048"/>
                <a:gd name="T15" fmla="*/ 49 h 1576"/>
                <a:gd name="T16" fmla="*/ 724 w 1048"/>
                <a:gd name="T17" fmla="*/ 64 h 1576"/>
                <a:gd name="T18" fmla="*/ 694 w 1048"/>
                <a:gd name="T19" fmla="*/ 94 h 1576"/>
                <a:gd name="T20" fmla="*/ 639 w 1048"/>
                <a:gd name="T21" fmla="*/ 128 h 1576"/>
                <a:gd name="T22" fmla="*/ 583 w 1048"/>
                <a:gd name="T23" fmla="*/ 184 h 1576"/>
                <a:gd name="T24" fmla="*/ 510 w 1048"/>
                <a:gd name="T25" fmla="*/ 257 h 1576"/>
                <a:gd name="T26" fmla="*/ 455 w 1048"/>
                <a:gd name="T27" fmla="*/ 328 h 1576"/>
                <a:gd name="T28" fmla="*/ 399 w 1048"/>
                <a:gd name="T29" fmla="*/ 393 h 1576"/>
                <a:gd name="T30" fmla="*/ 366 w 1048"/>
                <a:gd name="T31" fmla="*/ 480 h 1576"/>
                <a:gd name="T32" fmla="*/ 326 w 1048"/>
                <a:gd name="T33" fmla="*/ 593 h 1576"/>
                <a:gd name="T34" fmla="*/ 278 w 1048"/>
                <a:gd name="T35" fmla="*/ 696 h 1576"/>
                <a:gd name="T36" fmla="*/ 247 w 1048"/>
                <a:gd name="T37" fmla="*/ 777 h 1576"/>
                <a:gd name="T38" fmla="*/ 207 w 1048"/>
                <a:gd name="T39" fmla="*/ 833 h 1576"/>
                <a:gd name="T40" fmla="*/ 159 w 1048"/>
                <a:gd name="T41" fmla="*/ 904 h 1576"/>
                <a:gd name="T42" fmla="*/ 96 w 1048"/>
                <a:gd name="T43" fmla="*/ 969 h 1576"/>
                <a:gd name="T44" fmla="*/ 63 w 1048"/>
                <a:gd name="T45" fmla="*/ 1007 h 1576"/>
                <a:gd name="T46" fmla="*/ 0 w 1048"/>
                <a:gd name="T47" fmla="*/ 1073 h 1576"/>
                <a:gd name="T48" fmla="*/ 0 w 1048"/>
                <a:gd name="T49" fmla="*/ 1568 h 1576"/>
                <a:gd name="T50" fmla="*/ 0 w 1048"/>
                <a:gd name="T51" fmla="*/ 1576 h 157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048"/>
                <a:gd name="T79" fmla="*/ 0 h 1576"/>
                <a:gd name="T80" fmla="*/ 1048 w 1048"/>
                <a:gd name="T81" fmla="*/ 1576 h 157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048" h="1576">
                  <a:moveTo>
                    <a:pt x="0" y="1576"/>
                  </a:moveTo>
                  <a:lnTo>
                    <a:pt x="1048" y="1576"/>
                  </a:lnTo>
                  <a:lnTo>
                    <a:pt x="1048" y="0"/>
                  </a:lnTo>
                  <a:lnTo>
                    <a:pt x="1015" y="0"/>
                  </a:lnTo>
                  <a:lnTo>
                    <a:pt x="967" y="0"/>
                  </a:lnTo>
                  <a:lnTo>
                    <a:pt x="896" y="5"/>
                  </a:lnTo>
                  <a:lnTo>
                    <a:pt x="836" y="19"/>
                  </a:lnTo>
                  <a:lnTo>
                    <a:pt x="769" y="49"/>
                  </a:lnTo>
                  <a:lnTo>
                    <a:pt x="724" y="64"/>
                  </a:lnTo>
                  <a:lnTo>
                    <a:pt x="694" y="94"/>
                  </a:lnTo>
                  <a:lnTo>
                    <a:pt x="639" y="128"/>
                  </a:lnTo>
                  <a:lnTo>
                    <a:pt x="583" y="184"/>
                  </a:lnTo>
                  <a:lnTo>
                    <a:pt x="510" y="257"/>
                  </a:lnTo>
                  <a:lnTo>
                    <a:pt x="455" y="328"/>
                  </a:lnTo>
                  <a:lnTo>
                    <a:pt x="399" y="393"/>
                  </a:lnTo>
                  <a:lnTo>
                    <a:pt x="366" y="480"/>
                  </a:lnTo>
                  <a:lnTo>
                    <a:pt x="326" y="593"/>
                  </a:lnTo>
                  <a:lnTo>
                    <a:pt x="278" y="696"/>
                  </a:lnTo>
                  <a:lnTo>
                    <a:pt x="247" y="777"/>
                  </a:lnTo>
                  <a:lnTo>
                    <a:pt x="207" y="833"/>
                  </a:lnTo>
                  <a:lnTo>
                    <a:pt x="159" y="904"/>
                  </a:lnTo>
                  <a:lnTo>
                    <a:pt x="96" y="969"/>
                  </a:lnTo>
                  <a:lnTo>
                    <a:pt x="63" y="1007"/>
                  </a:lnTo>
                  <a:lnTo>
                    <a:pt x="0" y="1073"/>
                  </a:lnTo>
                  <a:lnTo>
                    <a:pt x="0" y="1568"/>
                  </a:lnTo>
                  <a:lnTo>
                    <a:pt x="0" y="1576"/>
                  </a:lnTo>
                </a:path>
              </a:pathLst>
            </a:custGeom>
            <a:solidFill>
              <a:srgbClr val="17FF17"/>
            </a:solidFill>
            <a:ln w="19050" cap="rnd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sz="1600" dirty="0">
                <a:cs typeface="Arial" charset="0"/>
              </a:endParaRPr>
            </a:p>
          </p:txBody>
        </p:sp>
      </p:grpSp>
      <p:sp>
        <p:nvSpPr>
          <p:cNvPr id="1916937" name="Rectangle 9"/>
          <p:cNvSpPr>
            <a:spLocks noChangeArrowheads="1"/>
          </p:cNvSpPr>
          <p:nvPr/>
        </p:nvSpPr>
        <p:spPr bwMode="auto">
          <a:xfrm>
            <a:off x="3667125" y="2752725"/>
            <a:ext cx="1692275" cy="2447925"/>
          </a:xfrm>
          <a:prstGeom prst="rect">
            <a:avLst/>
          </a:prstGeom>
          <a:solidFill>
            <a:srgbClr val="CCFF99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 dirty="0">
              <a:cs typeface="Arial" charset="0"/>
            </a:endParaRPr>
          </a:p>
        </p:txBody>
      </p:sp>
      <p:sp>
        <p:nvSpPr>
          <p:cNvPr id="1916938" name="Text Box 10"/>
          <p:cNvSpPr txBox="1">
            <a:spLocks noChangeArrowheads="1"/>
          </p:cNvSpPr>
          <p:nvPr/>
        </p:nvSpPr>
        <p:spPr bwMode="auto">
          <a:xfrm>
            <a:off x="4214813" y="5313363"/>
            <a:ext cx="7175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cs typeface="Arial" charset="0"/>
              </a:rPr>
              <a:t>Time</a:t>
            </a:r>
          </a:p>
        </p:txBody>
      </p:sp>
      <p:sp>
        <p:nvSpPr>
          <p:cNvPr id="1916939" name="Text Box 11"/>
          <p:cNvSpPr txBox="1">
            <a:spLocks noChangeArrowheads="1"/>
          </p:cNvSpPr>
          <p:nvPr/>
        </p:nvSpPr>
        <p:spPr bwMode="auto">
          <a:xfrm rot="-5400000">
            <a:off x="-599281" y="3517107"/>
            <a:ext cx="20002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cs typeface="Arial" charset="0"/>
              </a:rPr>
              <a:t>Revenue Growth</a:t>
            </a:r>
          </a:p>
        </p:txBody>
      </p:sp>
      <p:sp>
        <p:nvSpPr>
          <p:cNvPr id="1916940" name="Text Box 43"/>
          <p:cNvSpPr txBox="1">
            <a:spLocks noChangeArrowheads="1"/>
          </p:cNvSpPr>
          <p:nvPr/>
        </p:nvSpPr>
        <p:spPr bwMode="auto">
          <a:xfrm>
            <a:off x="2730025" y="3665537"/>
            <a:ext cx="1050288" cy="523220"/>
          </a:xfrm>
          <a:prstGeom prst="rect">
            <a:avLst/>
          </a:prstGeom>
          <a:noFill/>
          <a:ln w="19050" cap="rnd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342900" indent="-342900" algn="ctr">
              <a:buClr>
                <a:schemeClr val="tx2"/>
              </a:buClr>
              <a:buSzPct val="125000"/>
            </a:pPr>
            <a:r>
              <a:rPr lang="en-US" sz="1400" dirty="0" smtClean="0">
                <a:cs typeface="Arial" charset="0"/>
              </a:rPr>
              <a:t>Growth</a:t>
            </a:r>
          </a:p>
          <a:p>
            <a:pPr marL="342900" indent="-342900" algn="ctr">
              <a:buClr>
                <a:schemeClr val="tx2"/>
              </a:buClr>
              <a:buSzPct val="125000"/>
            </a:pPr>
            <a:r>
              <a:rPr lang="en-US" sz="1400" dirty="0" smtClean="0">
                <a:cs typeface="Arial" charset="0"/>
              </a:rPr>
              <a:t>Categories</a:t>
            </a:r>
          </a:p>
        </p:txBody>
      </p:sp>
      <p:sp>
        <p:nvSpPr>
          <p:cNvPr id="1916941" name="Text Box 44"/>
          <p:cNvSpPr txBox="1">
            <a:spLocks noChangeArrowheads="1"/>
          </p:cNvSpPr>
          <p:nvPr/>
        </p:nvSpPr>
        <p:spPr bwMode="auto">
          <a:xfrm>
            <a:off x="4015899" y="3665537"/>
            <a:ext cx="1050289" cy="523220"/>
          </a:xfrm>
          <a:prstGeom prst="rect">
            <a:avLst/>
          </a:prstGeom>
          <a:noFill/>
          <a:ln w="19050" cap="rnd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342900" indent="-342900" algn="ctr">
              <a:buClr>
                <a:schemeClr val="tx2"/>
              </a:buClr>
              <a:buSzPct val="125000"/>
            </a:pPr>
            <a:r>
              <a:rPr lang="en-US" sz="1400" dirty="0" smtClean="0">
                <a:cs typeface="Arial" charset="0"/>
              </a:rPr>
              <a:t>Mature</a:t>
            </a:r>
          </a:p>
          <a:p>
            <a:pPr marL="342900" indent="-342900" algn="ctr">
              <a:buClr>
                <a:schemeClr val="tx2"/>
              </a:buClr>
              <a:buSzPct val="125000"/>
            </a:pPr>
            <a:r>
              <a:rPr lang="en-US" sz="1400" dirty="0" smtClean="0">
                <a:cs typeface="Arial" charset="0"/>
              </a:rPr>
              <a:t>Categories</a:t>
            </a:r>
            <a:endParaRPr lang="en-US" sz="1400" dirty="0">
              <a:cs typeface="Arial" charset="0"/>
            </a:endParaRPr>
          </a:p>
        </p:txBody>
      </p:sp>
      <p:sp>
        <p:nvSpPr>
          <p:cNvPr id="1916942" name="Text Box 45"/>
          <p:cNvSpPr txBox="1">
            <a:spLocks noChangeArrowheads="1"/>
          </p:cNvSpPr>
          <p:nvPr/>
        </p:nvSpPr>
        <p:spPr bwMode="auto">
          <a:xfrm>
            <a:off x="5711350" y="3665537"/>
            <a:ext cx="1050288" cy="738664"/>
          </a:xfrm>
          <a:prstGeom prst="rect">
            <a:avLst/>
          </a:prstGeom>
          <a:noFill/>
          <a:ln w="19050" cap="rnd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342900" indent="-342900" algn="ctr">
              <a:buClr>
                <a:schemeClr val="tx2"/>
              </a:buClr>
              <a:buSzPct val="125000"/>
            </a:pPr>
            <a:r>
              <a:rPr lang="en-US" sz="1400" dirty="0" smtClean="0">
                <a:cs typeface="Arial" charset="0"/>
              </a:rPr>
              <a:t>Declining</a:t>
            </a:r>
          </a:p>
          <a:p>
            <a:pPr marL="342900" indent="-342900" algn="ctr">
              <a:buClr>
                <a:schemeClr val="tx2"/>
              </a:buClr>
              <a:buSzPct val="125000"/>
            </a:pPr>
            <a:r>
              <a:rPr lang="en-US" sz="1400" dirty="0" smtClean="0">
                <a:cs typeface="Arial" charset="0"/>
              </a:rPr>
              <a:t>Categories</a:t>
            </a:r>
          </a:p>
          <a:p>
            <a:pPr marL="342900" indent="-342900" algn="ctr">
              <a:buClr>
                <a:schemeClr val="tx2"/>
              </a:buClr>
              <a:buSzPct val="125000"/>
            </a:pPr>
            <a:endParaRPr lang="en-US" sz="14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916943" name="Text Box 46"/>
          <p:cNvSpPr txBox="1">
            <a:spLocks noChangeArrowheads="1"/>
          </p:cNvSpPr>
          <p:nvPr/>
        </p:nvSpPr>
        <p:spPr bwMode="auto">
          <a:xfrm>
            <a:off x="3233738" y="1620838"/>
            <a:ext cx="2424112" cy="6413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Indefinitely elastic middle</a:t>
            </a:r>
          </a:p>
        </p:txBody>
      </p:sp>
      <p:sp>
        <p:nvSpPr>
          <p:cNvPr id="1916944" name="AutoShape 47"/>
          <p:cNvSpPr>
            <a:spLocks/>
          </p:cNvSpPr>
          <p:nvPr/>
        </p:nvSpPr>
        <p:spPr bwMode="auto">
          <a:xfrm rot="-5400000">
            <a:off x="4259263" y="1643063"/>
            <a:ext cx="476250" cy="1714500"/>
          </a:xfrm>
          <a:prstGeom prst="rightBrace">
            <a:avLst>
              <a:gd name="adj1" fmla="val 30000"/>
              <a:gd name="adj2" fmla="val 50000"/>
            </a:avLst>
          </a:prstGeom>
          <a:noFill/>
          <a:ln w="19050" cap="rnd">
            <a:solidFill>
              <a:schemeClr val="accent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1600" dirty="0">
              <a:cs typeface="Arial" charset="0"/>
            </a:endParaRPr>
          </a:p>
        </p:txBody>
      </p:sp>
      <p:sp>
        <p:nvSpPr>
          <p:cNvPr id="1916945" name="Text Box 48"/>
          <p:cNvSpPr txBox="1">
            <a:spLocks noChangeArrowheads="1"/>
          </p:cNvSpPr>
          <p:nvPr/>
        </p:nvSpPr>
        <p:spPr bwMode="auto">
          <a:xfrm>
            <a:off x="7599363" y="4659313"/>
            <a:ext cx="784225" cy="517525"/>
          </a:xfrm>
          <a:prstGeom prst="rect">
            <a:avLst/>
          </a:prstGeom>
          <a:noFill/>
          <a:ln w="19050" cap="rnd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342900" indent="-342900">
              <a:buClr>
                <a:schemeClr val="tx2"/>
              </a:buClr>
              <a:buSzPct val="125000"/>
            </a:pPr>
            <a:r>
              <a:rPr lang="en-US" sz="1400" dirty="0">
                <a:solidFill>
                  <a:schemeClr val="tx1"/>
                </a:solidFill>
                <a:cs typeface="Arial" charset="0"/>
              </a:rPr>
              <a:t>End of </a:t>
            </a:r>
          </a:p>
          <a:p>
            <a:pPr marL="342900" indent="-342900">
              <a:buClr>
                <a:schemeClr val="tx2"/>
              </a:buClr>
              <a:buSzPct val="125000"/>
            </a:pPr>
            <a:r>
              <a:rPr lang="en-US" sz="1400" dirty="0">
                <a:solidFill>
                  <a:schemeClr val="tx1"/>
                </a:solidFill>
                <a:cs typeface="Arial" charset="0"/>
              </a:rPr>
              <a:t>Life</a:t>
            </a:r>
          </a:p>
        </p:txBody>
      </p:sp>
      <p:sp>
        <p:nvSpPr>
          <p:cNvPr id="1916947" name="AutoShape 51"/>
          <p:cNvSpPr>
            <a:spLocks noChangeArrowheads="1"/>
          </p:cNvSpPr>
          <p:nvPr/>
        </p:nvSpPr>
        <p:spPr bwMode="auto">
          <a:xfrm flipH="1">
            <a:off x="6858000" y="4000500"/>
            <a:ext cx="904875" cy="1504950"/>
          </a:xfrm>
          <a:prstGeom prst="lightningBolt">
            <a:avLst/>
          </a:prstGeom>
          <a:solidFill>
            <a:schemeClr val="bg1"/>
          </a:solidFill>
          <a:ln w="19050" cap="rnd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sz="1600" dirty="0">
              <a:cs typeface="Arial" charset="0"/>
            </a:endParaRPr>
          </a:p>
        </p:txBody>
      </p:sp>
      <p:sp>
        <p:nvSpPr>
          <p:cNvPr id="1916948" name="Text Box 52"/>
          <p:cNvSpPr txBox="1">
            <a:spLocks noChangeArrowheads="1"/>
          </p:cNvSpPr>
          <p:nvPr/>
        </p:nvSpPr>
        <p:spPr bwMode="auto">
          <a:xfrm>
            <a:off x="6477000" y="5345668"/>
            <a:ext cx="1261884" cy="369332"/>
          </a:xfrm>
          <a:prstGeom prst="rect">
            <a:avLst/>
          </a:prstGeom>
          <a:noFill/>
          <a:ln w="19050" cap="rnd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342900" indent="-342900">
              <a:buClr>
                <a:schemeClr val="tx2"/>
              </a:buClr>
              <a:buSzPct val="125000"/>
            </a:pPr>
            <a:r>
              <a:rPr lang="en-US" sz="1800" dirty="0" smtClean="0">
                <a:solidFill>
                  <a:schemeClr val="tx1"/>
                </a:solidFill>
                <a:cs typeface="Arial" charset="0"/>
              </a:rPr>
              <a:t>Fault Line</a:t>
            </a:r>
            <a:r>
              <a:rPr lang="en-US" sz="1800" dirty="0">
                <a:solidFill>
                  <a:schemeClr val="tx1"/>
                </a:solidFill>
                <a:cs typeface="Arial" charset="0"/>
              </a:rPr>
              <a:t>!</a:t>
            </a:r>
          </a:p>
        </p:txBody>
      </p:sp>
      <p:sp>
        <p:nvSpPr>
          <p:cNvPr id="1916949" name="Text Box 53"/>
          <p:cNvSpPr txBox="1">
            <a:spLocks noChangeArrowheads="1"/>
          </p:cNvSpPr>
          <p:nvPr/>
        </p:nvSpPr>
        <p:spPr bwMode="auto">
          <a:xfrm>
            <a:off x="7467600" y="3124200"/>
            <a:ext cx="3873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  <a:cs typeface="Arial" charset="0"/>
              </a:rPr>
              <a:t>E</a:t>
            </a:r>
          </a:p>
        </p:txBody>
      </p:sp>
      <p:sp>
        <p:nvSpPr>
          <p:cNvPr id="1916950" name="Text Box 54"/>
          <p:cNvSpPr txBox="1">
            <a:spLocks noChangeArrowheads="1"/>
          </p:cNvSpPr>
          <p:nvPr/>
        </p:nvSpPr>
        <p:spPr bwMode="auto">
          <a:xfrm>
            <a:off x="5789613" y="3124200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  <a:cs typeface="Arial" charset="0"/>
              </a:rPr>
              <a:t>D</a:t>
            </a:r>
          </a:p>
        </p:txBody>
      </p:sp>
      <p:sp>
        <p:nvSpPr>
          <p:cNvPr id="1916951" name="Text Box 55"/>
          <p:cNvSpPr txBox="1">
            <a:spLocks noChangeArrowheads="1"/>
          </p:cNvSpPr>
          <p:nvPr/>
        </p:nvSpPr>
        <p:spPr bwMode="auto">
          <a:xfrm>
            <a:off x="4313238" y="3124200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  <a:cs typeface="Arial" charset="0"/>
              </a:rPr>
              <a:t>C</a:t>
            </a:r>
          </a:p>
        </p:txBody>
      </p:sp>
      <p:sp>
        <p:nvSpPr>
          <p:cNvPr id="1916952" name="Text Box 56"/>
          <p:cNvSpPr txBox="1">
            <a:spLocks noChangeArrowheads="1"/>
          </p:cNvSpPr>
          <p:nvPr/>
        </p:nvSpPr>
        <p:spPr bwMode="auto">
          <a:xfrm>
            <a:off x="3100388" y="3124200"/>
            <a:ext cx="4048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  <a:cs typeface="Arial" charset="0"/>
              </a:rPr>
              <a:t>B</a:t>
            </a:r>
          </a:p>
        </p:txBody>
      </p:sp>
      <p:sp>
        <p:nvSpPr>
          <p:cNvPr id="1916985" name="Text Box 49"/>
          <p:cNvSpPr txBox="1">
            <a:spLocks noChangeArrowheads="1"/>
          </p:cNvSpPr>
          <p:nvPr/>
        </p:nvSpPr>
        <p:spPr bwMode="auto">
          <a:xfrm>
            <a:off x="1371600" y="3124200"/>
            <a:ext cx="404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A</a:t>
            </a:r>
          </a:p>
        </p:txBody>
      </p:sp>
      <p:grpSp>
        <p:nvGrpSpPr>
          <p:cNvPr id="4" name="Group 62"/>
          <p:cNvGrpSpPr/>
          <p:nvPr/>
        </p:nvGrpSpPr>
        <p:grpSpPr>
          <a:xfrm>
            <a:off x="641351" y="3762374"/>
            <a:ext cx="2636838" cy="2105026"/>
            <a:chOff x="641351" y="3756025"/>
            <a:chExt cx="2636838" cy="2105026"/>
          </a:xfrm>
        </p:grpSpPr>
        <p:sp>
          <p:nvSpPr>
            <p:cNvPr id="1916954" name="Text Box 12"/>
            <p:cNvSpPr txBox="1">
              <a:spLocks noChangeArrowheads="1"/>
            </p:cNvSpPr>
            <p:nvPr/>
          </p:nvSpPr>
          <p:spPr bwMode="auto">
            <a:xfrm>
              <a:off x="641351" y="5214938"/>
              <a:ext cx="2532063" cy="6461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dirty="0">
                  <a:solidFill>
                    <a:schemeClr val="tx2">
                      <a:lumMod val="75000"/>
                    </a:schemeClr>
                  </a:solidFill>
                  <a:cs typeface="Arial" charset="0"/>
                </a:rPr>
                <a:t>Technology Adoption</a:t>
              </a:r>
            </a:p>
            <a:p>
              <a:pPr algn="ctr"/>
              <a:r>
                <a:rPr lang="en-US" sz="1800" b="1" dirty="0">
                  <a:solidFill>
                    <a:schemeClr val="tx2">
                      <a:lumMod val="75000"/>
                    </a:schemeClr>
                  </a:solidFill>
                  <a:cs typeface="Arial" charset="0"/>
                </a:rPr>
                <a:t>Life Cycle</a:t>
              </a:r>
            </a:p>
          </p:txBody>
        </p:sp>
        <p:sp>
          <p:nvSpPr>
            <p:cNvPr id="1916955" name="Freeform 13"/>
            <p:cNvSpPr>
              <a:spLocks/>
            </p:cNvSpPr>
            <p:nvPr/>
          </p:nvSpPr>
          <p:spPr bwMode="auto">
            <a:xfrm>
              <a:off x="1563689" y="4022725"/>
              <a:ext cx="630238" cy="1176338"/>
            </a:xfrm>
            <a:custGeom>
              <a:avLst/>
              <a:gdLst>
                <a:gd name="T0" fmla="*/ 0 w 963"/>
                <a:gd name="T1" fmla="*/ 1279 h 1872"/>
                <a:gd name="T2" fmla="*/ 0 w 963"/>
                <a:gd name="T3" fmla="*/ 1871 h 1872"/>
                <a:gd name="T4" fmla="*/ 962 w 963"/>
                <a:gd name="T5" fmla="*/ 1871 h 1872"/>
                <a:gd name="T6" fmla="*/ 962 w 963"/>
                <a:gd name="T7" fmla="*/ 0 h 1872"/>
                <a:gd name="T8" fmla="*/ 902 w 963"/>
                <a:gd name="T9" fmla="*/ 10 h 1872"/>
                <a:gd name="T10" fmla="*/ 833 w 963"/>
                <a:gd name="T11" fmla="*/ 37 h 1872"/>
                <a:gd name="T12" fmla="*/ 773 w 963"/>
                <a:gd name="T13" fmla="*/ 64 h 1872"/>
                <a:gd name="T14" fmla="*/ 713 w 963"/>
                <a:gd name="T15" fmla="*/ 107 h 1872"/>
                <a:gd name="T16" fmla="*/ 617 w 963"/>
                <a:gd name="T17" fmla="*/ 179 h 1872"/>
                <a:gd name="T18" fmla="*/ 514 w 963"/>
                <a:gd name="T19" fmla="*/ 286 h 1872"/>
                <a:gd name="T20" fmla="*/ 464 w 963"/>
                <a:gd name="T21" fmla="*/ 367 h 1872"/>
                <a:gd name="T22" fmla="*/ 404 w 963"/>
                <a:gd name="T23" fmla="*/ 447 h 1872"/>
                <a:gd name="T24" fmla="*/ 361 w 963"/>
                <a:gd name="T25" fmla="*/ 565 h 1872"/>
                <a:gd name="T26" fmla="*/ 326 w 963"/>
                <a:gd name="T27" fmla="*/ 680 h 1872"/>
                <a:gd name="T28" fmla="*/ 283 w 963"/>
                <a:gd name="T29" fmla="*/ 814 h 1872"/>
                <a:gd name="T30" fmla="*/ 239 w 963"/>
                <a:gd name="T31" fmla="*/ 905 h 1872"/>
                <a:gd name="T32" fmla="*/ 180 w 963"/>
                <a:gd name="T33" fmla="*/ 1030 h 1872"/>
                <a:gd name="T34" fmla="*/ 112 w 963"/>
                <a:gd name="T35" fmla="*/ 1145 h 1872"/>
                <a:gd name="T36" fmla="*/ 9 w 963"/>
                <a:gd name="T37" fmla="*/ 1279 h 1872"/>
                <a:gd name="T38" fmla="*/ 0 w 963"/>
                <a:gd name="T39" fmla="*/ 1279 h 187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63"/>
                <a:gd name="T61" fmla="*/ 0 h 1872"/>
                <a:gd name="T62" fmla="*/ 963 w 963"/>
                <a:gd name="T63" fmla="*/ 1872 h 187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63" h="1872">
                  <a:moveTo>
                    <a:pt x="0" y="1279"/>
                  </a:moveTo>
                  <a:lnTo>
                    <a:pt x="0" y="1871"/>
                  </a:lnTo>
                  <a:lnTo>
                    <a:pt x="962" y="1871"/>
                  </a:lnTo>
                  <a:lnTo>
                    <a:pt x="962" y="0"/>
                  </a:lnTo>
                  <a:lnTo>
                    <a:pt x="902" y="10"/>
                  </a:lnTo>
                  <a:lnTo>
                    <a:pt x="833" y="37"/>
                  </a:lnTo>
                  <a:lnTo>
                    <a:pt x="773" y="64"/>
                  </a:lnTo>
                  <a:lnTo>
                    <a:pt x="713" y="107"/>
                  </a:lnTo>
                  <a:lnTo>
                    <a:pt x="617" y="179"/>
                  </a:lnTo>
                  <a:lnTo>
                    <a:pt x="514" y="286"/>
                  </a:lnTo>
                  <a:lnTo>
                    <a:pt x="464" y="367"/>
                  </a:lnTo>
                  <a:lnTo>
                    <a:pt x="404" y="447"/>
                  </a:lnTo>
                  <a:lnTo>
                    <a:pt x="361" y="565"/>
                  </a:lnTo>
                  <a:lnTo>
                    <a:pt x="326" y="680"/>
                  </a:lnTo>
                  <a:lnTo>
                    <a:pt x="283" y="814"/>
                  </a:lnTo>
                  <a:lnTo>
                    <a:pt x="239" y="905"/>
                  </a:lnTo>
                  <a:lnTo>
                    <a:pt x="180" y="1030"/>
                  </a:lnTo>
                  <a:lnTo>
                    <a:pt x="112" y="1145"/>
                  </a:lnTo>
                  <a:lnTo>
                    <a:pt x="9" y="1279"/>
                  </a:lnTo>
                  <a:lnTo>
                    <a:pt x="0" y="1279"/>
                  </a:lnTo>
                </a:path>
              </a:pathLst>
            </a:custGeom>
            <a:solidFill>
              <a:schemeClr val="bg2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1600" b="1" dirty="0">
                <a:solidFill>
                  <a:schemeClr val="tx2">
                    <a:lumMod val="75000"/>
                  </a:schemeClr>
                </a:solidFill>
                <a:cs typeface="Arial" charset="0"/>
              </a:endParaRPr>
            </a:p>
          </p:txBody>
        </p:sp>
        <p:sp>
          <p:nvSpPr>
            <p:cNvPr id="1916956" name="Freeform 14"/>
            <p:cNvSpPr>
              <a:spLocks/>
            </p:cNvSpPr>
            <p:nvPr/>
          </p:nvSpPr>
          <p:spPr bwMode="auto">
            <a:xfrm>
              <a:off x="657226" y="5084763"/>
              <a:ext cx="139700" cy="117475"/>
            </a:xfrm>
            <a:custGeom>
              <a:avLst/>
              <a:gdLst>
                <a:gd name="T0" fmla="*/ 0 w 215"/>
                <a:gd name="T1" fmla="*/ 64 h 189"/>
                <a:gd name="T2" fmla="*/ 0 w 215"/>
                <a:gd name="T3" fmla="*/ 188 h 189"/>
                <a:gd name="T4" fmla="*/ 214 w 215"/>
                <a:gd name="T5" fmla="*/ 188 h 189"/>
                <a:gd name="T6" fmla="*/ 214 w 215"/>
                <a:gd name="T7" fmla="*/ 0 h 189"/>
                <a:gd name="T8" fmla="*/ 0 w 215"/>
                <a:gd name="T9" fmla="*/ 54 h 189"/>
                <a:gd name="T10" fmla="*/ 0 w 215"/>
                <a:gd name="T11" fmla="*/ 64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5"/>
                <a:gd name="T19" fmla="*/ 0 h 189"/>
                <a:gd name="T20" fmla="*/ 215 w 215"/>
                <a:gd name="T21" fmla="*/ 189 h 18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5" h="189">
                  <a:moveTo>
                    <a:pt x="0" y="64"/>
                  </a:moveTo>
                  <a:lnTo>
                    <a:pt x="0" y="188"/>
                  </a:lnTo>
                  <a:lnTo>
                    <a:pt x="214" y="188"/>
                  </a:lnTo>
                  <a:lnTo>
                    <a:pt x="214" y="0"/>
                  </a:lnTo>
                  <a:lnTo>
                    <a:pt x="0" y="54"/>
                  </a:lnTo>
                  <a:lnTo>
                    <a:pt x="0" y="64"/>
                  </a:lnTo>
                </a:path>
              </a:pathLst>
            </a:custGeom>
            <a:solidFill>
              <a:schemeClr val="bg2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1600" b="1" dirty="0">
                <a:solidFill>
                  <a:schemeClr val="tx2">
                    <a:lumMod val="75000"/>
                  </a:schemeClr>
                </a:solidFill>
                <a:cs typeface="Arial" charset="0"/>
              </a:endParaRPr>
            </a:p>
          </p:txBody>
        </p:sp>
        <p:sp>
          <p:nvSpPr>
            <p:cNvPr id="1916957" name="Freeform 15"/>
            <p:cNvSpPr>
              <a:spLocks/>
            </p:cNvSpPr>
            <p:nvPr/>
          </p:nvSpPr>
          <p:spPr bwMode="auto">
            <a:xfrm>
              <a:off x="842964" y="4843463"/>
              <a:ext cx="460375" cy="358775"/>
            </a:xfrm>
            <a:custGeom>
              <a:avLst/>
              <a:gdLst>
                <a:gd name="T0" fmla="*/ 0 w 706"/>
                <a:gd name="T1" fmla="*/ 383 h 572"/>
                <a:gd name="T2" fmla="*/ 0 w 706"/>
                <a:gd name="T3" fmla="*/ 571 h 572"/>
                <a:gd name="T4" fmla="*/ 705 w 706"/>
                <a:gd name="T5" fmla="*/ 571 h 572"/>
                <a:gd name="T6" fmla="*/ 705 w 706"/>
                <a:gd name="T7" fmla="*/ 0 h 572"/>
                <a:gd name="T8" fmla="*/ 662 w 706"/>
                <a:gd name="T9" fmla="*/ 63 h 572"/>
                <a:gd name="T10" fmla="*/ 603 w 706"/>
                <a:gd name="T11" fmla="*/ 107 h 572"/>
                <a:gd name="T12" fmla="*/ 533 w 706"/>
                <a:gd name="T13" fmla="*/ 151 h 572"/>
                <a:gd name="T14" fmla="*/ 456 w 706"/>
                <a:gd name="T15" fmla="*/ 188 h 572"/>
                <a:gd name="T16" fmla="*/ 378 w 706"/>
                <a:gd name="T17" fmla="*/ 241 h 572"/>
                <a:gd name="T18" fmla="*/ 293 w 706"/>
                <a:gd name="T19" fmla="*/ 286 h 572"/>
                <a:gd name="T20" fmla="*/ 232 w 706"/>
                <a:gd name="T21" fmla="*/ 303 h 572"/>
                <a:gd name="T22" fmla="*/ 147 w 706"/>
                <a:gd name="T23" fmla="*/ 340 h 572"/>
                <a:gd name="T24" fmla="*/ 52 w 706"/>
                <a:gd name="T25" fmla="*/ 375 h 572"/>
                <a:gd name="T26" fmla="*/ 9 w 706"/>
                <a:gd name="T27" fmla="*/ 383 h 572"/>
                <a:gd name="T28" fmla="*/ 0 w 706"/>
                <a:gd name="T29" fmla="*/ 383 h 5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06"/>
                <a:gd name="T46" fmla="*/ 0 h 572"/>
                <a:gd name="T47" fmla="*/ 706 w 706"/>
                <a:gd name="T48" fmla="*/ 572 h 57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06" h="572">
                  <a:moveTo>
                    <a:pt x="0" y="383"/>
                  </a:moveTo>
                  <a:lnTo>
                    <a:pt x="0" y="571"/>
                  </a:lnTo>
                  <a:lnTo>
                    <a:pt x="705" y="571"/>
                  </a:lnTo>
                  <a:lnTo>
                    <a:pt x="705" y="0"/>
                  </a:lnTo>
                  <a:lnTo>
                    <a:pt x="662" y="63"/>
                  </a:lnTo>
                  <a:lnTo>
                    <a:pt x="603" y="107"/>
                  </a:lnTo>
                  <a:lnTo>
                    <a:pt x="533" y="151"/>
                  </a:lnTo>
                  <a:lnTo>
                    <a:pt x="456" y="188"/>
                  </a:lnTo>
                  <a:lnTo>
                    <a:pt x="378" y="241"/>
                  </a:lnTo>
                  <a:lnTo>
                    <a:pt x="293" y="286"/>
                  </a:lnTo>
                  <a:lnTo>
                    <a:pt x="232" y="303"/>
                  </a:lnTo>
                  <a:lnTo>
                    <a:pt x="147" y="340"/>
                  </a:lnTo>
                  <a:lnTo>
                    <a:pt x="52" y="375"/>
                  </a:lnTo>
                  <a:lnTo>
                    <a:pt x="9" y="383"/>
                  </a:lnTo>
                  <a:lnTo>
                    <a:pt x="0" y="383"/>
                  </a:lnTo>
                </a:path>
              </a:pathLst>
            </a:custGeom>
            <a:solidFill>
              <a:schemeClr val="bg2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1600" b="1" dirty="0">
                <a:solidFill>
                  <a:schemeClr val="tx2">
                    <a:lumMod val="75000"/>
                  </a:schemeClr>
                </a:solidFill>
                <a:cs typeface="Arial" charset="0"/>
              </a:endParaRPr>
            </a:p>
          </p:txBody>
        </p:sp>
        <p:sp>
          <p:nvSpPr>
            <p:cNvPr id="1916958" name="Freeform 16"/>
            <p:cNvSpPr>
              <a:spLocks/>
            </p:cNvSpPr>
            <p:nvPr/>
          </p:nvSpPr>
          <p:spPr bwMode="auto">
            <a:xfrm>
              <a:off x="2189164" y="4022725"/>
              <a:ext cx="625475" cy="1176338"/>
            </a:xfrm>
            <a:custGeom>
              <a:avLst/>
              <a:gdLst>
                <a:gd name="T0" fmla="*/ 0 w 954"/>
                <a:gd name="T1" fmla="*/ 0 h 1872"/>
                <a:gd name="T2" fmla="*/ 0 w 954"/>
                <a:gd name="T3" fmla="*/ 1871 h 1872"/>
                <a:gd name="T4" fmla="*/ 953 w 954"/>
                <a:gd name="T5" fmla="*/ 1871 h 1872"/>
                <a:gd name="T6" fmla="*/ 953 w 954"/>
                <a:gd name="T7" fmla="*/ 1279 h 1872"/>
                <a:gd name="T8" fmla="*/ 876 w 954"/>
                <a:gd name="T9" fmla="*/ 1172 h 1872"/>
                <a:gd name="T10" fmla="*/ 824 w 954"/>
                <a:gd name="T11" fmla="*/ 1100 h 1872"/>
                <a:gd name="T12" fmla="*/ 781 w 954"/>
                <a:gd name="T13" fmla="*/ 1030 h 1872"/>
                <a:gd name="T14" fmla="*/ 747 w 954"/>
                <a:gd name="T15" fmla="*/ 939 h 1872"/>
                <a:gd name="T16" fmla="*/ 704 w 954"/>
                <a:gd name="T17" fmla="*/ 832 h 1872"/>
                <a:gd name="T18" fmla="*/ 678 w 954"/>
                <a:gd name="T19" fmla="*/ 734 h 1872"/>
                <a:gd name="T20" fmla="*/ 643 w 954"/>
                <a:gd name="T21" fmla="*/ 626 h 1872"/>
                <a:gd name="T22" fmla="*/ 601 w 954"/>
                <a:gd name="T23" fmla="*/ 538 h 1872"/>
                <a:gd name="T24" fmla="*/ 558 w 954"/>
                <a:gd name="T25" fmla="*/ 431 h 1872"/>
                <a:gd name="T26" fmla="*/ 514 w 954"/>
                <a:gd name="T27" fmla="*/ 359 h 1872"/>
                <a:gd name="T28" fmla="*/ 455 w 954"/>
                <a:gd name="T29" fmla="*/ 270 h 1872"/>
                <a:gd name="T30" fmla="*/ 378 w 954"/>
                <a:gd name="T31" fmla="*/ 179 h 1872"/>
                <a:gd name="T32" fmla="*/ 300 w 954"/>
                <a:gd name="T33" fmla="*/ 125 h 1872"/>
                <a:gd name="T34" fmla="*/ 223 w 954"/>
                <a:gd name="T35" fmla="*/ 72 h 1872"/>
                <a:gd name="T36" fmla="*/ 129 w 954"/>
                <a:gd name="T37" fmla="*/ 27 h 1872"/>
                <a:gd name="T38" fmla="*/ 0 w 954"/>
                <a:gd name="T39" fmla="*/ 0 h 1872"/>
                <a:gd name="T40" fmla="*/ 0 w 954"/>
                <a:gd name="T41" fmla="*/ 64 h 1872"/>
                <a:gd name="T42" fmla="*/ 0 w 954"/>
                <a:gd name="T43" fmla="*/ 0 h 187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954"/>
                <a:gd name="T67" fmla="*/ 0 h 1872"/>
                <a:gd name="T68" fmla="*/ 954 w 954"/>
                <a:gd name="T69" fmla="*/ 1872 h 187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954" h="1872">
                  <a:moveTo>
                    <a:pt x="0" y="0"/>
                  </a:moveTo>
                  <a:lnTo>
                    <a:pt x="0" y="1871"/>
                  </a:lnTo>
                  <a:lnTo>
                    <a:pt x="953" y="1871"/>
                  </a:lnTo>
                  <a:lnTo>
                    <a:pt x="953" y="1279"/>
                  </a:lnTo>
                  <a:lnTo>
                    <a:pt x="876" y="1172"/>
                  </a:lnTo>
                  <a:lnTo>
                    <a:pt x="824" y="1100"/>
                  </a:lnTo>
                  <a:lnTo>
                    <a:pt x="781" y="1030"/>
                  </a:lnTo>
                  <a:lnTo>
                    <a:pt x="747" y="939"/>
                  </a:lnTo>
                  <a:lnTo>
                    <a:pt x="704" y="832"/>
                  </a:lnTo>
                  <a:lnTo>
                    <a:pt x="678" y="734"/>
                  </a:lnTo>
                  <a:lnTo>
                    <a:pt x="643" y="626"/>
                  </a:lnTo>
                  <a:lnTo>
                    <a:pt x="601" y="538"/>
                  </a:lnTo>
                  <a:lnTo>
                    <a:pt x="558" y="431"/>
                  </a:lnTo>
                  <a:lnTo>
                    <a:pt x="514" y="359"/>
                  </a:lnTo>
                  <a:lnTo>
                    <a:pt x="455" y="270"/>
                  </a:lnTo>
                  <a:lnTo>
                    <a:pt x="378" y="179"/>
                  </a:lnTo>
                  <a:lnTo>
                    <a:pt x="300" y="125"/>
                  </a:lnTo>
                  <a:lnTo>
                    <a:pt x="223" y="72"/>
                  </a:lnTo>
                  <a:lnTo>
                    <a:pt x="129" y="27"/>
                  </a:lnTo>
                  <a:lnTo>
                    <a:pt x="0" y="0"/>
                  </a:lnTo>
                  <a:lnTo>
                    <a:pt x="0" y="64"/>
                  </a:lnTo>
                  <a:lnTo>
                    <a:pt x="0" y="0"/>
                  </a:lnTo>
                </a:path>
              </a:pathLst>
            </a:custGeom>
            <a:solidFill>
              <a:schemeClr val="bg2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1600" b="1" dirty="0">
                <a:solidFill>
                  <a:schemeClr val="tx2">
                    <a:lumMod val="75000"/>
                  </a:schemeClr>
                </a:solidFill>
                <a:cs typeface="Arial" charset="0"/>
              </a:endParaRPr>
            </a:p>
          </p:txBody>
        </p:sp>
        <p:sp>
          <p:nvSpPr>
            <p:cNvPr id="1916959" name="Freeform 17"/>
            <p:cNvSpPr>
              <a:spLocks/>
            </p:cNvSpPr>
            <p:nvPr/>
          </p:nvSpPr>
          <p:spPr bwMode="auto">
            <a:xfrm>
              <a:off x="2811464" y="4833938"/>
              <a:ext cx="466725" cy="365125"/>
            </a:xfrm>
            <a:custGeom>
              <a:avLst/>
              <a:gdLst>
                <a:gd name="T0" fmla="*/ 0 w 714"/>
                <a:gd name="T1" fmla="*/ 0 h 582"/>
                <a:gd name="T2" fmla="*/ 0 w 714"/>
                <a:gd name="T3" fmla="*/ 9 h 582"/>
                <a:gd name="T4" fmla="*/ 0 w 714"/>
                <a:gd name="T5" fmla="*/ 581 h 582"/>
                <a:gd name="T6" fmla="*/ 713 w 714"/>
                <a:gd name="T7" fmla="*/ 581 h 582"/>
                <a:gd name="T8" fmla="*/ 713 w 714"/>
                <a:gd name="T9" fmla="*/ 410 h 582"/>
                <a:gd name="T10" fmla="*/ 584 w 714"/>
                <a:gd name="T11" fmla="*/ 375 h 582"/>
                <a:gd name="T12" fmla="*/ 438 w 714"/>
                <a:gd name="T13" fmla="*/ 303 h 582"/>
                <a:gd name="T14" fmla="*/ 266 w 714"/>
                <a:gd name="T15" fmla="*/ 222 h 582"/>
                <a:gd name="T16" fmla="*/ 145 w 714"/>
                <a:gd name="T17" fmla="*/ 134 h 582"/>
                <a:gd name="T18" fmla="*/ 34 w 714"/>
                <a:gd name="T19" fmla="*/ 44 h 582"/>
                <a:gd name="T20" fmla="*/ 9 w 714"/>
                <a:gd name="T21" fmla="*/ 9 h 582"/>
                <a:gd name="T22" fmla="*/ 0 w 714"/>
                <a:gd name="T23" fmla="*/ 0 h 58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14"/>
                <a:gd name="T37" fmla="*/ 0 h 582"/>
                <a:gd name="T38" fmla="*/ 714 w 714"/>
                <a:gd name="T39" fmla="*/ 582 h 58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14" h="582">
                  <a:moveTo>
                    <a:pt x="0" y="0"/>
                  </a:moveTo>
                  <a:lnTo>
                    <a:pt x="0" y="9"/>
                  </a:lnTo>
                  <a:lnTo>
                    <a:pt x="0" y="581"/>
                  </a:lnTo>
                  <a:lnTo>
                    <a:pt x="713" y="581"/>
                  </a:lnTo>
                  <a:lnTo>
                    <a:pt x="713" y="410"/>
                  </a:lnTo>
                  <a:lnTo>
                    <a:pt x="584" y="375"/>
                  </a:lnTo>
                  <a:lnTo>
                    <a:pt x="438" y="303"/>
                  </a:lnTo>
                  <a:lnTo>
                    <a:pt x="266" y="222"/>
                  </a:lnTo>
                  <a:lnTo>
                    <a:pt x="145" y="134"/>
                  </a:lnTo>
                  <a:lnTo>
                    <a:pt x="34" y="44"/>
                  </a:lnTo>
                  <a:lnTo>
                    <a:pt x="9" y="9"/>
                  </a:lnTo>
                  <a:lnTo>
                    <a:pt x="0" y="0"/>
                  </a:lnTo>
                </a:path>
              </a:pathLst>
            </a:custGeom>
            <a:solidFill>
              <a:schemeClr val="bg2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1600" b="1" dirty="0">
                <a:solidFill>
                  <a:schemeClr val="tx2">
                    <a:lumMod val="75000"/>
                  </a:schemeClr>
                </a:solidFill>
                <a:cs typeface="Arial" charset="0"/>
              </a:endParaRPr>
            </a:p>
          </p:txBody>
        </p: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1009651" y="4799013"/>
              <a:ext cx="246063" cy="361950"/>
              <a:chOff x="1245" y="2727"/>
              <a:chExt cx="230" cy="353"/>
            </a:xfrm>
          </p:grpSpPr>
          <p:grpSp>
            <p:nvGrpSpPr>
              <p:cNvPr id="6" name="Group 19"/>
              <p:cNvGrpSpPr>
                <a:grpSpLocks/>
              </p:cNvGrpSpPr>
              <p:nvPr/>
            </p:nvGrpSpPr>
            <p:grpSpPr bwMode="auto">
              <a:xfrm>
                <a:off x="1307" y="3003"/>
                <a:ext cx="98" cy="77"/>
                <a:chOff x="1307" y="3003"/>
                <a:chExt cx="98" cy="77"/>
              </a:xfrm>
            </p:grpSpPr>
            <p:grpSp>
              <p:nvGrpSpPr>
                <p:cNvPr id="7" name="Group 20"/>
                <p:cNvGrpSpPr>
                  <a:grpSpLocks/>
                </p:cNvGrpSpPr>
                <p:nvPr/>
              </p:nvGrpSpPr>
              <p:grpSpPr bwMode="auto">
                <a:xfrm>
                  <a:off x="1307" y="3003"/>
                  <a:ext cx="98" cy="77"/>
                  <a:chOff x="1307" y="3003"/>
                  <a:chExt cx="98" cy="77"/>
                </a:xfrm>
              </p:grpSpPr>
              <p:grpSp>
                <p:nvGrpSpPr>
                  <p:cNvPr id="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1333" y="3068"/>
                    <a:ext cx="51" cy="12"/>
                    <a:chOff x="1333" y="3068"/>
                    <a:chExt cx="51" cy="12"/>
                  </a:xfrm>
                </p:grpSpPr>
                <p:sp>
                  <p:nvSpPr>
                    <p:cNvPr id="1916964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1333" y="3068"/>
                      <a:ext cx="51" cy="12"/>
                    </a:xfrm>
                    <a:custGeom>
                      <a:avLst/>
                      <a:gdLst>
                        <a:gd name="T0" fmla="*/ 0 w 51"/>
                        <a:gd name="T1" fmla="*/ 0 h 12"/>
                        <a:gd name="T2" fmla="*/ 10 w 51"/>
                        <a:gd name="T3" fmla="*/ 9 h 12"/>
                        <a:gd name="T4" fmla="*/ 12 w 51"/>
                        <a:gd name="T5" fmla="*/ 9 h 12"/>
                        <a:gd name="T6" fmla="*/ 13 w 51"/>
                        <a:gd name="T7" fmla="*/ 9 h 12"/>
                        <a:gd name="T8" fmla="*/ 14 w 51"/>
                        <a:gd name="T9" fmla="*/ 10 h 12"/>
                        <a:gd name="T10" fmla="*/ 15 w 51"/>
                        <a:gd name="T11" fmla="*/ 10 h 12"/>
                        <a:gd name="T12" fmla="*/ 18 w 51"/>
                        <a:gd name="T13" fmla="*/ 10 h 12"/>
                        <a:gd name="T14" fmla="*/ 19 w 51"/>
                        <a:gd name="T15" fmla="*/ 10 h 12"/>
                        <a:gd name="T16" fmla="*/ 21 w 51"/>
                        <a:gd name="T17" fmla="*/ 10 h 12"/>
                        <a:gd name="T18" fmla="*/ 23 w 51"/>
                        <a:gd name="T19" fmla="*/ 11 h 12"/>
                        <a:gd name="T20" fmla="*/ 25 w 51"/>
                        <a:gd name="T21" fmla="*/ 11 h 12"/>
                        <a:gd name="T22" fmla="*/ 26 w 51"/>
                        <a:gd name="T23" fmla="*/ 11 h 12"/>
                        <a:gd name="T24" fmla="*/ 28 w 51"/>
                        <a:gd name="T25" fmla="*/ 11 h 12"/>
                        <a:gd name="T26" fmla="*/ 30 w 51"/>
                        <a:gd name="T27" fmla="*/ 10 h 12"/>
                        <a:gd name="T28" fmla="*/ 32 w 51"/>
                        <a:gd name="T29" fmla="*/ 10 h 12"/>
                        <a:gd name="T30" fmla="*/ 33 w 51"/>
                        <a:gd name="T31" fmla="*/ 10 h 12"/>
                        <a:gd name="T32" fmla="*/ 35 w 51"/>
                        <a:gd name="T33" fmla="*/ 10 h 12"/>
                        <a:gd name="T34" fmla="*/ 37 w 51"/>
                        <a:gd name="T35" fmla="*/ 10 h 12"/>
                        <a:gd name="T36" fmla="*/ 39 w 51"/>
                        <a:gd name="T37" fmla="*/ 9 h 12"/>
                        <a:gd name="T38" fmla="*/ 40 w 51"/>
                        <a:gd name="T39" fmla="*/ 9 h 12"/>
                        <a:gd name="T40" fmla="*/ 40 w 51"/>
                        <a:gd name="T41" fmla="*/ 9 h 12"/>
                        <a:gd name="T42" fmla="*/ 40 w 51"/>
                        <a:gd name="T43" fmla="*/ 8 h 12"/>
                        <a:gd name="T44" fmla="*/ 50 w 51"/>
                        <a:gd name="T45" fmla="*/ 0 h 12"/>
                        <a:gd name="T46" fmla="*/ 0 w 51"/>
                        <a:gd name="T47" fmla="*/ 0 h 12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w 51"/>
                        <a:gd name="T73" fmla="*/ 0 h 12"/>
                        <a:gd name="T74" fmla="*/ 51 w 51"/>
                        <a:gd name="T75" fmla="*/ 12 h 12"/>
                      </a:gdLst>
                      <a:ahLst/>
                      <a:cxnLst>
                        <a:cxn ang="T48">
                          <a:pos x="T0" y="T1"/>
                        </a:cxn>
                        <a:cxn ang="T49">
                          <a:pos x="T2" y="T3"/>
                        </a:cxn>
                        <a:cxn ang="T50">
                          <a:pos x="T4" y="T5"/>
                        </a:cxn>
                        <a:cxn ang="T51">
                          <a:pos x="T6" y="T7"/>
                        </a:cxn>
                        <a:cxn ang="T52">
                          <a:pos x="T8" y="T9"/>
                        </a:cxn>
                        <a:cxn ang="T53">
                          <a:pos x="T10" y="T11"/>
                        </a:cxn>
                        <a:cxn ang="T54">
                          <a:pos x="T12" y="T13"/>
                        </a:cxn>
                        <a:cxn ang="T55">
                          <a:pos x="T14" y="T15"/>
                        </a:cxn>
                        <a:cxn ang="T56">
                          <a:pos x="T16" y="T17"/>
                        </a:cxn>
                        <a:cxn ang="T57">
                          <a:pos x="T18" y="T19"/>
                        </a:cxn>
                        <a:cxn ang="T58">
                          <a:pos x="T20" y="T21"/>
                        </a:cxn>
                        <a:cxn ang="T59">
                          <a:pos x="T22" y="T23"/>
                        </a:cxn>
                        <a:cxn ang="T60">
                          <a:pos x="T24" y="T25"/>
                        </a:cxn>
                        <a:cxn ang="T61">
                          <a:pos x="T26" y="T27"/>
                        </a:cxn>
                        <a:cxn ang="T62">
                          <a:pos x="T28" y="T29"/>
                        </a:cxn>
                        <a:cxn ang="T63">
                          <a:pos x="T30" y="T31"/>
                        </a:cxn>
                        <a:cxn ang="T64">
                          <a:pos x="T32" y="T33"/>
                        </a:cxn>
                        <a:cxn ang="T65">
                          <a:pos x="T34" y="T35"/>
                        </a:cxn>
                        <a:cxn ang="T66">
                          <a:pos x="T36" y="T37"/>
                        </a:cxn>
                        <a:cxn ang="T67">
                          <a:pos x="T38" y="T39"/>
                        </a:cxn>
                        <a:cxn ang="T68">
                          <a:pos x="T40" y="T41"/>
                        </a:cxn>
                        <a:cxn ang="T69">
                          <a:pos x="T42" y="T43"/>
                        </a:cxn>
                        <a:cxn ang="T70">
                          <a:pos x="T44" y="T45"/>
                        </a:cxn>
                        <a:cxn ang="T71">
                          <a:pos x="T46" y="T47"/>
                        </a:cxn>
                      </a:cxnLst>
                      <a:rect l="T72" t="T73" r="T74" b="T75"/>
                      <a:pathLst>
                        <a:path w="51" h="12">
                          <a:moveTo>
                            <a:pt x="0" y="0"/>
                          </a:moveTo>
                          <a:lnTo>
                            <a:pt x="10" y="9"/>
                          </a:lnTo>
                          <a:lnTo>
                            <a:pt x="12" y="9"/>
                          </a:lnTo>
                          <a:lnTo>
                            <a:pt x="13" y="9"/>
                          </a:lnTo>
                          <a:lnTo>
                            <a:pt x="14" y="10"/>
                          </a:lnTo>
                          <a:lnTo>
                            <a:pt x="15" y="10"/>
                          </a:lnTo>
                          <a:lnTo>
                            <a:pt x="18" y="10"/>
                          </a:lnTo>
                          <a:lnTo>
                            <a:pt x="19" y="10"/>
                          </a:lnTo>
                          <a:lnTo>
                            <a:pt x="21" y="10"/>
                          </a:lnTo>
                          <a:lnTo>
                            <a:pt x="23" y="11"/>
                          </a:lnTo>
                          <a:lnTo>
                            <a:pt x="25" y="11"/>
                          </a:lnTo>
                          <a:lnTo>
                            <a:pt x="26" y="11"/>
                          </a:lnTo>
                          <a:lnTo>
                            <a:pt x="28" y="11"/>
                          </a:lnTo>
                          <a:lnTo>
                            <a:pt x="30" y="10"/>
                          </a:lnTo>
                          <a:lnTo>
                            <a:pt x="32" y="10"/>
                          </a:lnTo>
                          <a:lnTo>
                            <a:pt x="33" y="10"/>
                          </a:lnTo>
                          <a:lnTo>
                            <a:pt x="35" y="10"/>
                          </a:lnTo>
                          <a:lnTo>
                            <a:pt x="37" y="10"/>
                          </a:lnTo>
                          <a:lnTo>
                            <a:pt x="39" y="9"/>
                          </a:lnTo>
                          <a:lnTo>
                            <a:pt x="40" y="9"/>
                          </a:lnTo>
                          <a:lnTo>
                            <a:pt x="40" y="8"/>
                          </a:lnTo>
                          <a:lnTo>
                            <a:pt x="50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000000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cs typeface="Arial" charset="0"/>
                      </a:endParaRPr>
                    </a:p>
                  </p:txBody>
                </p:sp>
                <p:sp>
                  <p:nvSpPr>
                    <p:cNvPr id="1916965" name="Freeform 23"/>
                    <p:cNvSpPr>
                      <a:spLocks/>
                    </p:cNvSpPr>
                    <p:nvPr/>
                  </p:nvSpPr>
                  <p:spPr bwMode="auto">
                    <a:xfrm>
                      <a:off x="1342" y="3068"/>
                      <a:ext cx="19" cy="12"/>
                    </a:xfrm>
                    <a:custGeom>
                      <a:avLst/>
                      <a:gdLst>
                        <a:gd name="T0" fmla="*/ 0 w 19"/>
                        <a:gd name="T1" fmla="*/ 0 h 12"/>
                        <a:gd name="T2" fmla="*/ 5 w 19"/>
                        <a:gd name="T3" fmla="*/ 10 h 12"/>
                        <a:gd name="T4" fmla="*/ 6 w 19"/>
                        <a:gd name="T5" fmla="*/ 10 h 12"/>
                        <a:gd name="T6" fmla="*/ 8 w 19"/>
                        <a:gd name="T7" fmla="*/ 10 h 12"/>
                        <a:gd name="T8" fmla="*/ 9 w 19"/>
                        <a:gd name="T9" fmla="*/ 10 h 12"/>
                        <a:gd name="T10" fmla="*/ 10 w 19"/>
                        <a:gd name="T11" fmla="*/ 10 h 12"/>
                        <a:gd name="T12" fmla="*/ 12 w 19"/>
                        <a:gd name="T13" fmla="*/ 11 h 12"/>
                        <a:gd name="T14" fmla="*/ 14 w 19"/>
                        <a:gd name="T15" fmla="*/ 11 h 12"/>
                        <a:gd name="T16" fmla="*/ 15 w 19"/>
                        <a:gd name="T17" fmla="*/ 11 h 12"/>
                        <a:gd name="T18" fmla="*/ 16 w 19"/>
                        <a:gd name="T19" fmla="*/ 11 h 12"/>
                        <a:gd name="T20" fmla="*/ 18 w 19"/>
                        <a:gd name="T21" fmla="*/ 0 h 12"/>
                        <a:gd name="T22" fmla="*/ 0 w 19"/>
                        <a:gd name="T23" fmla="*/ 0 h 12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w 19"/>
                        <a:gd name="T37" fmla="*/ 0 h 12"/>
                        <a:gd name="T38" fmla="*/ 19 w 19"/>
                        <a:gd name="T39" fmla="*/ 12 h 12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T36" t="T37" r="T38" b="T39"/>
                      <a:pathLst>
                        <a:path w="19" h="12">
                          <a:moveTo>
                            <a:pt x="0" y="0"/>
                          </a:moveTo>
                          <a:lnTo>
                            <a:pt x="5" y="10"/>
                          </a:lnTo>
                          <a:lnTo>
                            <a:pt x="6" y="10"/>
                          </a:lnTo>
                          <a:lnTo>
                            <a:pt x="8" y="10"/>
                          </a:lnTo>
                          <a:lnTo>
                            <a:pt x="9" y="10"/>
                          </a:lnTo>
                          <a:lnTo>
                            <a:pt x="10" y="10"/>
                          </a:lnTo>
                          <a:lnTo>
                            <a:pt x="12" y="11"/>
                          </a:lnTo>
                          <a:lnTo>
                            <a:pt x="14" y="11"/>
                          </a:lnTo>
                          <a:lnTo>
                            <a:pt x="15" y="11"/>
                          </a:lnTo>
                          <a:lnTo>
                            <a:pt x="16" y="11"/>
                          </a:lnTo>
                          <a:lnTo>
                            <a:pt x="18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404040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cs typeface="Arial" charset="0"/>
                      </a:endParaRPr>
                    </a:p>
                  </p:txBody>
                </p:sp>
              </p:grpSp>
              <p:grpSp>
                <p:nvGrpSpPr>
                  <p:cNvPr id="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1307" y="3003"/>
                    <a:ext cx="98" cy="62"/>
                    <a:chOff x="1307" y="3003"/>
                    <a:chExt cx="98" cy="62"/>
                  </a:xfrm>
                </p:grpSpPr>
                <p:sp>
                  <p:nvSpPr>
                    <p:cNvPr id="1916967" name="Freeform 25"/>
                    <p:cNvSpPr>
                      <a:spLocks/>
                    </p:cNvSpPr>
                    <p:nvPr/>
                  </p:nvSpPr>
                  <p:spPr bwMode="auto">
                    <a:xfrm>
                      <a:off x="1307" y="3003"/>
                      <a:ext cx="98" cy="62"/>
                    </a:xfrm>
                    <a:custGeom>
                      <a:avLst/>
                      <a:gdLst>
                        <a:gd name="T0" fmla="*/ 2 w 98"/>
                        <a:gd name="T1" fmla="*/ 2 h 62"/>
                        <a:gd name="T2" fmla="*/ 2 w 98"/>
                        <a:gd name="T3" fmla="*/ 4 h 62"/>
                        <a:gd name="T4" fmla="*/ 2 w 98"/>
                        <a:gd name="T5" fmla="*/ 7 h 62"/>
                        <a:gd name="T6" fmla="*/ 0 w 98"/>
                        <a:gd name="T7" fmla="*/ 10 h 62"/>
                        <a:gd name="T8" fmla="*/ 2 w 98"/>
                        <a:gd name="T9" fmla="*/ 12 h 62"/>
                        <a:gd name="T10" fmla="*/ 2 w 98"/>
                        <a:gd name="T11" fmla="*/ 13 h 62"/>
                        <a:gd name="T12" fmla="*/ 2 w 98"/>
                        <a:gd name="T13" fmla="*/ 16 h 62"/>
                        <a:gd name="T14" fmla="*/ 2 w 98"/>
                        <a:gd name="T15" fmla="*/ 18 h 62"/>
                        <a:gd name="T16" fmla="*/ 0 w 98"/>
                        <a:gd name="T17" fmla="*/ 20 h 62"/>
                        <a:gd name="T18" fmla="*/ 2 w 98"/>
                        <a:gd name="T19" fmla="*/ 22 h 62"/>
                        <a:gd name="T20" fmla="*/ 2 w 98"/>
                        <a:gd name="T21" fmla="*/ 23 h 62"/>
                        <a:gd name="T22" fmla="*/ 2 w 98"/>
                        <a:gd name="T23" fmla="*/ 26 h 62"/>
                        <a:gd name="T24" fmla="*/ 2 w 98"/>
                        <a:gd name="T25" fmla="*/ 28 h 62"/>
                        <a:gd name="T26" fmla="*/ 0 w 98"/>
                        <a:gd name="T27" fmla="*/ 30 h 62"/>
                        <a:gd name="T28" fmla="*/ 2 w 98"/>
                        <a:gd name="T29" fmla="*/ 31 h 62"/>
                        <a:gd name="T30" fmla="*/ 4 w 98"/>
                        <a:gd name="T31" fmla="*/ 34 h 62"/>
                        <a:gd name="T32" fmla="*/ 4 w 98"/>
                        <a:gd name="T33" fmla="*/ 37 h 62"/>
                        <a:gd name="T34" fmla="*/ 2 w 98"/>
                        <a:gd name="T35" fmla="*/ 39 h 62"/>
                        <a:gd name="T36" fmla="*/ 2 w 98"/>
                        <a:gd name="T37" fmla="*/ 40 h 62"/>
                        <a:gd name="T38" fmla="*/ 5 w 98"/>
                        <a:gd name="T39" fmla="*/ 42 h 62"/>
                        <a:gd name="T40" fmla="*/ 12 w 98"/>
                        <a:gd name="T41" fmla="*/ 48 h 62"/>
                        <a:gd name="T42" fmla="*/ 17 w 98"/>
                        <a:gd name="T43" fmla="*/ 54 h 62"/>
                        <a:gd name="T44" fmla="*/ 23 w 98"/>
                        <a:gd name="T45" fmla="*/ 57 h 62"/>
                        <a:gd name="T46" fmla="*/ 32 w 98"/>
                        <a:gd name="T47" fmla="*/ 60 h 62"/>
                        <a:gd name="T48" fmla="*/ 42 w 98"/>
                        <a:gd name="T49" fmla="*/ 61 h 62"/>
                        <a:gd name="T50" fmla="*/ 56 w 98"/>
                        <a:gd name="T51" fmla="*/ 61 h 62"/>
                        <a:gd name="T52" fmla="*/ 66 w 98"/>
                        <a:gd name="T53" fmla="*/ 60 h 62"/>
                        <a:gd name="T54" fmla="*/ 74 w 98"/>
                        <a:gd name="T55" fmla="*/ 58 h 62"/>
                        <a:gd name="T56" fmla="*/ 79 w 98"/>
                        <a:gd name="T57" fmla="*/ 57 h 62"/>
                        <a:gd name="T58" fmla="*/ 82 w 98"/>
                        <a:gd name="T59" fmla="*/ 54 h 62"/>
                        <a:gd name="T60" fmla="*/ 92 w 98"/>
                        <a:gd name="T61" fmla="*/ 42 h 62"/>
                        <a:gd name="T62" fmla="*/ 95 w 98"/>
                        <a:gd name="T63" fmla="*/ 39 h 62"/>
                        <a:gd name="T64" fmla="*/ 95 w 98"/>
                        <a:gd name="T65" fmla="*/ 37 h 62"/>
                        <a:gd name="T66" fmla="*/ 93 w 98"/>
                        <a:gd name="T67" fmla="*/ 33 h 62"/>
                        <a:gd name="T68" fmla="*/ 93 w 98"/>
                        <a:gd name="T69" fmla="*/ 31 h 62"/>
                        <a:gd name="T70" fmla="*/ 95 w 98"/>
                        <a:gd name="T71" fmla="*/ 30 h 62"/>
                        <a:gd name="T72" fmla="*/ 97 w 98"/>
                        <a:gd name="T73" fmla="*/ 28 h 62"/>
                        <a:gd name="T74" fmla="*/ 95 w 98"/>
                        <a:gd name="T75" fmla="*/ 26 h 62"/>
                        <a:gd name="T76" fmla="*/ 95 w 98"/>
                        <a:gd name="T77" fmla="*/ 24 h 62"/>
                        <a:gd name="T78" fmla="*/ 93 w 98"/>
                        <a:gd name="T79" fmla="*/ 22 h 62"/>
                        <a:gd name="T80" fmla="*/ 95 w 98"/>
                        <a:gd name="T81" fmla="*/ 21 h 62"/>
                        <a:gd name="T82" fmla="*/ 95 w 98"/>
                        <a:gd name="T83" fmla="*/ 19 h 62"/>
                        <a:gd name="T84" fmla="*/ 95 w 98"/>
                        <a:gd name="T85" fmla="*/ 16 h 62"/>
                        <a:gd name="T86" fmla="*/ 95 w 98"/>
                        <a:gd name="T87" fmla="*/ 14 h 62"/>
                        <a:gd name="T88" fmla="*/ 93 w 98"/>
                        <a:gd name="T89" fmla="*/ 12 h 62"/>
                        <a:gd name="T90" fmla="*/ 95 w 98"/>
                        <a:gd name="T91" fmla="*/ 10 h 62"/>
                        <a:gd name="T92" fmla="*/ 97 w 98"/>
                        <a:gd name="T93" fmla="*/ 7 h 62"/>
                        <a:gd name="T94" fmla="*/ 95 w 98"/>
                        <a:gd name="T95" fmla="*/ 5 h 62"/>
                        <a:gd name="T96" fmla="*/ 95 w 98"/>
                        <a:gd name="T97" fmla="*/ 4 h 62"/>
                        <a:gd name="T98" fmla="*/ 95 w 98"/>
                        <a:gd name="T99" fmla="*/ 2 h 62"/>
                        <a:gd name="T100" fmla="*/ 2 w 98"/>
                        <a:gd name="T101" fmla="*/ 0 h 62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w 98"/>
                        <a:gd name="T154" fmla="*/ 0 h 62"/>
                        <a:gd name="T155" fmla="*/ 98 w 98"/>
                        <a:gd name="T156" fmla="*/ 62 h 62"/>
                      </a:gdLst>
                      <a:ahLst/>
                      <a:cxnLst>
                        <a:cxn ang="T102">
                          <a:pos x="T0" y="T1"/>
                        </a:cxn>
                        <a:cxn ang="T103">
                          <a:pos x="T2" y="T3"/>
                        </a:cxn>
                        <a:cxn ang="T104">
                          <a:pos x="T4" y="T5"/>
                        </a:cxn>
                        <a:cxn ang="T105">
                          <a:pos x="T6" y="T7"/>
                        </a:cxn>
                        <a:cxn ang="T106">
                          <a:pos x="T8" y="T9"/>
                        </a:cxn>
                        <a:cxn ang="T107">
                          <a:pos x="T10" y="T11"/>
                        </a:cxn>
                        <a:cxn ang="T108">
                          <a:pos x="T12" y="T13"/>
                        </a:cxn>
                        <a:cxn ang="T109">
                          <a:pos x="T14" y="T15"/>
                        </a:cxn>
                        <a:cxn ang="T110">
                          <a:pos x="T16" y="T17"/>
                        </a:cxn>
                        <a:cxn ang="T111">
                          <a:pos x="T18" y="T19"/>
                        </a:cxn>
                        <a:cxn ang="T112">
                          <a:pos x="T20" y="T21"/>
                        </a:cxn>
                        <a:cxn ang="T113">
                          <a:pos x="T22" y="T23"/>
                        </a:cxn>
                        <a:cxn ang="T114">
                          <a:pos x="T24" y="T25"/>
                        </a:cxn>
                        <a:cxn ang="T115">
                          <a:pos x="T26" y="T27"/>
                        </a:cxn>
                        <a:cxn ang="T116">
                          <a:pos x="T28" y="T29"/>
                        </a:cxn>
                        <a:cxn ang="T117">
                          <a:pos x="T30" y="T31"/>
                        </a:cxn>
                        <a:cxn ang="T118">
                          <a:pos x="T32" y="T33"/>
                        </a:cxn>
                        <a:cxn ang="T119">
                          <a:pos x="T34" y="T35"/>
                        </a:cxn>
                        <a:cxn ang="T120">
                          <a:pos x="T36" y="T37"/>
                        </a:cxn>
                        <a:cxn ang="T121">
                          <a:pos x="T38" y="T39"/>
                        </a:cxn>
                        <a:cxn ang="T122">
                          <a:pos x="T40" y="T41"/>
                        </a:cxn>
                        <a:cxn ang="T123">
                          <a:pos x="T42" y="T43"/>
                        </a:cxn>
                        <a:cxn ang="T124">
                          <a:pos x="T44" y="T45"/>
                        </a:cxn>
                        <a:cxn ang="T125">
                          <a:pos x="T46" y="T47"/>
                        </a:cxn>
                        <a:cxn ang="T126">
                          <a:pos x="T48" y="T49"/>
                        </a:cxn>
                        <a:cxn ang="T127">
                          <a:pos x="T50" y="T51"/>
                        </a:cxn>
                        <a:cxn ang="T128">
                          <a:pos x="T52" y="T53"/>
                        </a:cxn>
                        <a:cxn ang="T129">
                          <a:pos x="T54" y="T55"/>
                        </a:cxn>
                        <a:cxn ang="T130">
                          <a:pos x="T56" y="T57"/>
                        </a:cxn>
                        <a:cxn ang="T131">
                          <a:pos x="T58" y="T59"/>
                        </a:cxn>
                        <a:cxn ang="T132">
                          <a:pos x="T60" y="T61"/>
                        </a:cxn>
                        <a:cxn ang="T133">
                          <a:pos x="T62" y="T63"/>
                        </a:cxn>
                        <a:cxn ang="T134">
                          <a:pos x="T64" y="T65"/>
                        </a:cxn>
                        <a:cxn ang="T135">
                          <a:pos x="T66" y="T67"/>
                        </a:cxn>
                        <a:cxn ang="T136">
                          <a:pos x="T68" y="T69"/>
                        </a:cxn>
                        <a:cxn ang="T137">
                          <a:pos x="T70" y="T71"/>
                        </a:cxn>
                        <a:cxn ang="T138">
                          <a:pos x="T72" y="T73"/>
                        </a:cxn>
                        <a:cxn ang="T139">
                          <a:pos x="T74" y="T75"/>
                        </a:cxn>
                        <a:cxn ang="T140">
                          <a:pos x="T76" y="T77"/>
                        </a:cxn>
                        <a:cxn ang="T141">
                          <a:pos x="T78" y="T79"/>
                        </a:cxn>
                        <a:cxn ang="T142">
                          <a:pos x="T80" y="T81"/>
                        </a:cxn>
                        <a:cxn ang="T143">
                          <a:pos x="T82" y="T83"/>
                        </a:cxn>
                        <a:cxn ang="T144">
                          <a:pos x="T84" y="T85"/>
                        </a:cxn>
                        <a:cxn ang="T145">
                          <a:pos x="T86" y="T87"/>
                        </a:cxn>
                        <a:cxn ang="T146">
                          <a:pos x="T88" y="T89"/>
                        </a:cxn>
                        <a:cxn ang="T147">
                          <a:pos x="T90" y="T91"/>
                        </a:cxn>
                        <a:cxn ang="T148">
                          <a:pos x="T92" y="T93"/>
                        </a:cxn>
                        <a:cxn ang="T149">
                          <a:pos x="T94" y="T95"/>
                        </a:cxn>
                        <a:cxn ang="T150">
                          <a:pos x="T96" y="T97"/>
                        </a:cxn>
                        <a:cxn ang="T151">
                          <a:pos x="T98" y="T99"/>
                        </a:cxn>
                        <a:cxn ang="T152">
                          <a:pos x="T100" y="T101"/>
                        </a:cxn>
                      </a:cxnLst>
                      <a:rect l="T153" t="T154" r="T155" b="T156"/>
                      <a:pathLst>
                        <a:path w="98" h="62">
                          <a:moveTo>
                            <a:pt x="2" y="0"/>
                          </a:moveTo>
                          <a:lnTo>
                            <a:pt x="2" y="2"/>
                          </a:lnTo>
                          <a:lnTo>
                            <a:pt x="2" y="3"/>
                          </a:lnTo>
                          <a:lnTo>
                            <a:pt x="2" y="4"/>
                          </a:lnTo>
                          <a:lnTo>
                            <a:pt x="2" y="6"/>
                          </a:lnTo>
                          <a:lnTo>
                            <a:pt x="2" y="7"/>
                          </a:lnTo>
                          <a:lnTo>
                            <a:pt x="2" y="8"/>
                          </a:lnTo>
                          <a:lnTo>
                            <a:pt x="0" y="10"/>
                          </a:lnTo>
                          <a:lnTo>
                            <a:pt x="0" y="11"/>
                          </a:lnTo>
                          <a:lnTo>
                            <a:pt x="2" y="12"/>
                          </a:lnTo>
                          <a:lnTo>
                            <a:pt x="2" y="13"/>
                          </a:lnTo>
                          <a:lnTo>
                            <a:pt x="4" y="15"/>
                          </a:lnTo>
                          <a:lnTo>
                            <a:pt x="2" y="16"/>
                          </a:lnTo>
                          <a:lnTo>
                            <a:pt x="2" y="17"/>
                          </a:lnTo>
                          <a:lnTo>
                            <a:pt x="2" y="18"/>
                          </a:lnTo>
                          <a:lnTo>
                            <a:pt x="0" y="19"/>
                          </a:lnTo>
                          <a:lnTo>
                            <a:pt x="0" y="20"/>
                          </a:lnTo>
                          <a:lnTo>
                            <a:pt x="2" y="21"/>
                          </a:lnTo>
                          <a:lnTo>
                            <a:pt x="2" y="22"/>
                          </a:lnTo>
                          <a:lnTo>
                            <a:pt x="2" y="23"/>
                          </a:lnTo>
                          <a:lnTo>
                            <a:pt x="4" y="24"/>
                          </a:lnTo>
                          <a:lnTo>
                            <a:pt x="2" y="26"/>
                          </a:lnTo>
                          <a:lnTo>
                            <a:pt x="2" y="27"/>
                          </a:lnTo>
                          <a:lnTo>
                            <a:pt x="2" y="28"/>
                          </a:lnTo>
                          <a:lnTo>
                            <a:pt x="0" y="29"/>
                          </a:lnTo>
                          <a:lnTo>
                            <a:pt x="0" y="30"/>
                          </a:lnTo>
                          <a:lnTo>
                            <a:pt x="0" y="31"/>
                          </a:lnTo>
                          <a:lnTo>
                            <a:pt x="2" y="31"/>
                          </a:lnTo>
                          <a:lnTo>
                            <a:pt x="2" y="32"/>
                          </a:lnTo>
                          <a:lnTo>
                            <a:pt x="4" y="34"/>
                          </a:lnTo>
                          <a:lnTo>
                            <a:pt x="4" y="35"/>
                          </a:lnTo>
                          <a:lnTo>
                            <a:pt x="4" y="37"/>
                          </a:lnTo>
                          <a:lnTo>
                            <a:pt x="2" y="38"/>
                          </a:lnTo>
                          <a:lnTo>
                            <a:pt x="2" y="39"/>
                          </a:lnTo>
                          <a:lnTo>
                            <a:pt x="2" y="40"/>
                          </a:lnTo>
                          <a:lnTo>
                            <a:pt x="2" y="41"/>
                          </a:lnTo>
                          <a:lnTo>
                            <a:pt x="5" y="42"/>
                          </a:lnTo>
                          <a:lnTo>
                            <a:pt x="7" y="45"/>
                          </a:lnTo>
                          <a:lnTo>
                            <a:pt x="12" y="48"/>
                          </a:lnTo>
                          <a:lnTo>
                            <a:pt x="15" y="52"/>
                          </a:lnTo>
                          <a:lnTo>
                            <a:pt x="17" y="54"/>
                          </a:lnTo>
                          <a:lnTo>
                            <a:pt x="20" y="55"/>
                          </a:lnTo>
                          <a:lnTo>
                            <a:pt x="23" y="57"/>
                          </a:lnTo>
                          <a:lnTo>
                            <a:pt x="27" y="58"/>
                          </a:lnTo>
                          <a:lnTo>
                            <a:pt x="32" y="60"/>
                          </a:lnTo>
                          <a:lnTo>
                            <a:pt x="38" y="60"/>
                          </a:lnTo>
                          <a:lnTo>
                            <a:pt x="42" y="61"/>
                          </a:lnTo>
                          <a:lnTo>
                            <a:pt x="49" y="61"/>
                          </a:lnTo>
                          <a:lnTo>
                            <a:pt x="56" y="61"/>
                          </a:lnTo>
                          <a:lnTo>
                            <a:pt x="61" y="61"/>
                          </a:lnTo>
                          <a:lnTo>
                            <a:pt x="66" y="60"/>
                          </a:lnTo>
                          <a:lnTo>
                            <a:pt x="70" y="59"/>
                          </a:lnTo>
                          <a:lnTo>
                            <a:pt x="74" y="58"/>
                          </a:lnTo>
                          <a:lnTo>
                            <a:pt x="77" y="57"/>
                          </a:lnTo>
                          <a:lnTo>
                            <a:pt x="79" y="57"/>
                          </a:lnTo>
                          <a:lnTo>
                            <a:pt x="80" y="55"/>
                          </a:lnTo>
                          <a:lnTo>
                            <a:pt x="82" y="54"/>
                          </a:lnTo>
                          <a:lnTo>
                            <a:pt x="88" y="48"/>
                          </a:lnTo>
                          <a:lnTo>
                            <a:pt x="92" y="42"/>
                          </a:lnTo>
                          <a:lnTo>
                            <a:pt x="95" y="39"/>
                          </a:lnTo>
                          <a:lnTo>
                            <a:pt x="95" y="38"/>
                          </a:lnTo>
                          <a:lnTo>
                            <a:pt x="95" y="37"/>
                          </a:lnTo>
                          <a:lnTo>
                            <a:pt x="93" y="35"/>
                          </a:lnTo>
                          <a:lnTo>
                            <a:pt x="93" y="33"/>
                          </a:lnTo>
                          <a:lnTo>
                            <a:pt x="93" y="32"/>
                          </a:lnTo>
                          <a:lnTo>
                            <a:pt x="93" y="31"/>
                          </a:lnTo>
                          <a:lnTo>
                            <a:pt x="95" y="31"/>
                          </a:lnTo>
                          <a:lnTo>
                            <a:pt x="95" y="30"/>
                          </a:lnTo>
                          <a:lnTo>
                            <a:pt x="95" y="29"/>
                          </a:lnTo>
                          <a:lnTo>
                            <a:pt x="97" y="28"/>
                          </a:lnTo>
                          <a:lnTo>
                            <a:pt x="97" y="27"/>
                          </a:lnTo>
                          <a:lnTo>
                            <a:pt x="95" y="26"/>
                          </a:lnTo>
                          <a:lnTo>
                            <a:pt x="95" y="25"/>
                          </a:lnTo>
                          <a:lnTo>
                            <a:pt x="95" y="24"/>
                          </a:lnTo>
                          <a:lnTo>
                            <a:pt x="93" y="23"/>
                          </a:lnTo>
                          <a:lnTo>
                            <a:pt x="93" y="22"/>
                          </a:lnTo>
                          <a:lnTo>
                            <a:pt x="95" y="21"/>
                          </a:lnTo>
                          <a:lnTo>
                            <a:pt x="95" y="20"/>
                          </a:lnTo>
                          <a:lnTo>
                            <a:pt x="95" y="19"/>
                          </a:lnTo>
                          <a:lnTo>
                            <a:pt x="95" y="17"/>
                          </a:lnTo>
                          <a:lnTo>
                            <a:pt x="95" y="16"/>
                          </a:lnTo>
                          <a:lnTo>
                            <a:pt x="95" y="15"/>
                          </a:lnTo>
                          <a:lnTo>
                            <a:pt x="95" y="14"/>
                          </a:lnTo>
                          <a:lnTo>
                            <a:pt x="93" y="13"/>
                          </a:lnTo>
                          <a:lnTo>
                            <a:pt x="93" y="12"/>
                          </a:lnTo>
                          <a:lnTo>
                            <a:pt x="95" y="11"/>
                          </a:lnTo>
                          <a:lnTo>
                            <a:pt x="95" y="10"/>
                          </a:lnTo>
                          <a:lnTo>
                            <a:pt x="97" y="8"/>
                          </a:lnTo>
                          <a:lnTo>
                            <a:pt x="97" y="7"/>
                          </a:lnTo>
                          <a:lnTo>
                            <a:pt x="97" y="6"/>
                          </a:lnTo>
                          <a:lnTo>
                            <a:pt x="95" y="5"/>
                          </a:lnTo>
                          <a:lnTo>
                            <a:pt x="95" y="4"/>
                          </a:lnTo>
                          <a:lnTo>
                            <a:pt x="95" y="3"/>
                          </a:lnTo>
                          <a:lnTo>
                            <a:pt x="95" y="2"/>
                          </a:lnTo>
                          <a:lnTo>
                            <a:pt x="95" y="0"/>
                          </a:lnTo>
                          <a:lnTo>
                            <a:pt x="2" y="0"/>
                          </a:lnTo>
                        </a:path>
                      </a:pathLst>
                    </a:custGeom>
                    <a:solidFill>
                      <a:srgbClr val="FE9B03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cs typeface="Arial" charset="0"/>
                      </a:endParaRPr>
                    </a:p>
                  </p:txBody>
                </p:sp>
                <p:sp>
                  <p:nvSpPr>
                    <p:cNvPr id="1916968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1307" y="3012"/>
                      <a:ext cx="9" cy="2"/>
                    </a:xfrm>
                    <a:custGeom>
                      <a:avLst/>
                      <a:gdLst>
                        <a:gd name="T0" fmla="*/ 1 w 9"/>
                        <a:gd name="T1" fmla="*/ 0 h 2"/>
                        <a:gd name="T2" fmla="*/ 1 w 9"/>
                        <a:gd name="T3" fmla="*/ 0 h 2"/>
                        <a:gd name="T4" fmla="*/ 2 w 9"/>
                        <a:gd name="T5" fmla="*/ 0 h 2"/>
                        <a:gd name="T6" fmla="*/ 3 w 9"/>
                        <a:gd name="T7" fmla="*/ 0 h 2"/>
                        <a:gd name="T8" fmla="*/ 5 w 9"/>
                        <a:gd name="T9" fmla="*/ 1 h 2"/>
                        <a:gd name="T10" fmla="*/ 7 w 9"/>
                        <a:gd name="T11" fmla="*/ 1 h 2"/>
                        <a:gd name="T12" fmla="*/ 8 w 9"/>
                        <a:gd name="T13" fmla="*/ 1 h 2"/>
                        <a:gd name="T14" fmla="*/ 8 w 9"/>
                        <a:gd name="T15" fmla="*/ 1 h 2"/>
                        <a:gd name="T16" fmla="*/ 5 w 9"/>
                        <a:gd name="T17" fmla="*/ 1 h 2"/>
                        <a:gd name="T18" fmla="*/ 3 w 9"/>
                        <a:gd name="T19" fmla="*/ 1 h 2"/>
                        <a:gd name="T20" fmla="*/ 2 w 9"/>
                        <a:gd name="T21" fmla="*/ 1 h 2"/>
                        <a:gd name="T22" fmla="*/ 3 w 9"/>
                        <a:gd name="T23" fmla="*/ 1 h 2"/>
                        <a:gd name="T24" fmla="*/ 3 w 9"/>
                        <a:gd name="T25" fmla="*/ 1 h 2"/>
                        <a:gd name="T26" fmla="*/ 2 w 9"/>
                        <a:gd name="T27" fmla="*/ 1 h 2"/>
                        <a:gd name="T28" fmla="*/ 1 w 9"/>
                        <a:gd name="T29" fmla="*/ 1 h 2"/>
                        <a:gd name="T30" fmla="*/ 0 w 9"/>
                        <a:gd name="T31" fmla="*/ 0 h 2"/>
                        <a:gd name="T32" fmla="*/ 0 w 9"/>
                        <a:gd name="T33" fmla="*/ 0 h 2"/>
                        <a:gd name="T34" fmla="*/ 1 w 9"/>
                        <a:gd name="T35" fmla="*/ 0 h 2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w 9"/>
                        <a:gd name="T55" fmla="*/ 0 h 2"/>
                        <a:gd name="T56" fmla="*/ 9 w 9"/>
                        <a:gd name="T57" fmla="*/ 2 h 2"/>
                      </a:gdLst>
                      <a:ahLst/>
                      <a:cxnLst>
                        <a:cxn ang="T36">
                          <a:pos x="T0" y="T1"/>
                        </a:cxn>
                        <a:cxn ang="T37">
                          <a:pos x="T2" y="T3"/>
                        </a:cxn>
                        <a:cxn ang="T38">
                          <a:pos x="T4" y="T5"/>
                        </a:cxn>
                        <a:cxn ang="T39">
                          <a:pos x="T6" y="T7"/>
                        </a:cxn>
                        <a:cxn ang="T40">
                          <a:pos x="T8" y="T9"/>
                        </a:cxn>
                        <a:cxn ang="T41">
                          <a:pos x="T10" y="T11"/>
                        </a:cxn>
                        <a:cxn ang="T42">
                          <a:pos x="T12" y="T13"/>
                        </a:cxn>
                        <a:cxn ang="T43">
                          <a:pos x="T14" y="T15"/>
                        </a:cxn>
                        <a:cxn ang="T44">
                          <a:pos x="T16" y="T17"/>
                        </a:cxn>
                        <a:cxn ang="T45">
                          <a:pos x="T18" y="T19"/>
                        </a:cxn>
                        <a:cxn ang="T46">
                          <a:pos x="T20" y="T21"/>
                        </a:cxn>
                        <a:cxn ang="T47">
                          <a:pos x="T22" y="T23"/>
                        </a:cxn>
                        <a:cxn ang="T48">
                          <a:pos x="T24" y="T25"/>
                        </a:cxn>
                        <a:cxn ang="T49">
                          <a:pos x="T26" y="T27"/>
                        </a:cxn>
                        <a:cxn ang="T50">
                          <a:pos x="T28" y="T29"/>
                        </a:cxn>
                        <a:cxn ang="T51">
                          <a:pos x="T30" y="T31"/>
                        </a:cxn>
                        <a:cxn ang="T52">
                          <a:pos x="T32" y="T33"/>
                        </a:cxn>
                        <a:cxn ang="T53">
                          <a:pos x="T34" y="T35"/>
                        </a:cxn>
                      </a:cxnLst>
                      <a:rect l="T54" t="T55" r="T56" b="T57"/>
                      <a:pathLst>
                        <a:path w="9" h="2">
                          <a:moveTo>
                            <a:pt x="1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5" y="1"/>
                          </a:lnTo>
                          <a:lnTo>
                            <a:pt x="7" y="1"/>
                          </a:lnTo>
                          <a:lnTo>
                            <a:pt x="8" y="1"/>
                          </a:lnTo>
                          <a:lnTo>
                            <a:pt x="5" y="1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1" y="1"/>
                          </a:lnTo>
                          <a:lnTo>
                            <a:pt x="0" y="0"/>
                          </a:lnTo>
                          <a:lnTo>
                            <a:pt x="1" y="0"/>
                          </a:lnTo>
                        </a:path>
                      </a:pathLst>
                    </a:custGeom>
                    <a:solidFill>
                      <a:srgbClr val="FFA040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cs typeface="Arial" charset="0"/>
                      </a:endParaRPr>
                    </a:p>
                  </p:txBody>
                </p:sp>
                <p:sp>
                  <p:nvSpPr>
                    <p:cNvPr id="1916969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1307" y="3024"/>
                      <a:ext cx="13" cy="1"/>
                    </a:xfrm>
                    <a:custGeom>
                      <a:avLst/>
                      <a:gdLst>
                        <a:gd name="T0" fmla="*/ 0 w 13"/>
                        <a:gd name="T1" fmla="*/ 0 h 1"/>
                        <a:gd name="T2" fmla="*/ 1 w 13"/>
                        <a:gd name="T3" fmla="*/ 0 h 1"/>
                        <a:gd name="T4" fmla="*/ 1 w 13"/>
                        <a:gd name="T5" fmla="*/ 0 h 1"/>
                        <a:gd name="T6" fmla="*/ 2 w 13"/>
                        <a:gd name="T7" fmla="*/ 0 h 1"/>
                        <a:gd name="T8" fmla="*/ 3 w 13"/>
                        <a:gd name="T9" fmla="*/ 0 h 1"/>
                        <a:gd name="T10" fmla="*/ 5 w 13"/>
                        <a:gd name="T11" fmla="*/ 0 h 1"/>
                        <a:gd name="T12" fmla="*/ 8 w 13"/>
                        <a:gd name="T13" fmla="*/ 0 h 1"/>
                        <a:gd name="T14" fmla="*/ 10 w 13"/>
                        <a:gd name="T15" fmla="*/ 0 h 1"/>
                        <a:gd name="T16" fmla="*/ 12 w 13"/>
                        <a:gd name="T17" fmla="*/ 0 h 1"/>
                        <a:gd name="T18" fmla="*/ 8 w 13"/>
                        <a:gd name="T19" fmla="*/ 0 h 1"/>
                        <a:gd name="T20" fmla="*/ 5 w 13"/>
                        <a:gd name="T21" fmla="*/ 0 h 1"/>
                        <a:gd name="T22" fmla="*/ 4 w 13"/>
                        <a:gd name="T23" fmla="*/ 0 h 1"/>
                        <a:gd name="T24" fmla="*/ 3 w 13"/>
                        <a:gd name="T25" fmla="*/ 0 h 1"/>
                        <a:gd name="T26" fmla="*/ 3 w 13"/>
                        <a:gd name="T27" fmla="*/ 0 h 1"/>
                        <a:gd name="T28" fmla="*/ 3 w 13"/>
                        <a:gd name="T29" fmla="*/ 0 h 1"/>
                        <a:gd name="T30" fmla="*/ 2 w 13"/>
                        <a:gd name="T31" fmla="*/ 0 h 1"/>
                        <a:gd name="T32" fmla="*/ 1 w 13"/>
                        <a:gd name="T33" fmla="*/ 0 h 1"/>
                        <a:gd name="T34" fmla="*/ 0 w 13"/>
                        <a:gd name="T35" fmla="*/ 0 h 1"/>
                        <a:gd name="T36" fmla="*/ 0 w 13"/>
                        <a:gd name="T37" fmla="*/ 0 h 1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w 13"/>
                        <a:gd name="T58" fmla="*/ 0 h 1"/>
                        <a:gd name="T59" fmla="*/ 13 w 13"/>
                        <a:gd name="T60" fmla="*/ 1 h 1"/>
                      </a:gdLst>
                      <a:ahLst/>
                      <a:cxnLst>
                        <a:cxn ang="T38">
                          <a:pos x="T0" y="T1"/>
                        </a:cxn>
                        <a:cxn ang="T39">
                          <a:pos x="T2" y="T3"/>
                        </a:cxn>
                        <a:cxn ang="T40">
                          <a:pos x="T4" y="T5"/>
                        </a:cxn>
                        <a:cxn ang="T41">
                          <a:pos x="T6" y="T7"/>
                        </a:cxn>
                        <a:cxn ang="T42">
                          <a:pos x="T8" y="T9"/>
                        </a:cxn>
                        <a:cxn ang="T43">
                          <a:pos x="T10" y="T11"/>
                        </a:cxn>
                        <a:cxn ang="T44">
                          <a:pos x="T12" y="T13"/>
                        </a:cxn>
                        <a:cxn ang="T45">
                          <a:pos x="T14" y="T15"/>
                        </a:cxn>
                        <a:cxn ang="T46">
                          <a:pos x="T16" y="T17"/>
                        </a:cxn>
                        <a:cxn ang="T47">
                          <a:pos x="T18" y="T19"/>
                        </a:cxn>
                        <a:cxn ang="T48">
                          <a:pos x="T20" y="T21"/>
                        </a:cxn>
                        <a:cxn ang="T49">
                          <a:pos x="T22" y="T23"/>
                        </a:cxn>
                        <a:cxn ang="T50">
                          <a:pos x="T24" y="T25"/>
                        </a:cxn>
                        <a:cxn ang="T51">
                          <a:pos x="T26" y="T27"/>
                        </a:cxn>
                        <a:cxn ang="T52">
                          <a:pos x="T28" y="T29"/>
                        </a:cxn>
                        <a:cxn ang="T53">
                          <a:pos x="T30" y="T31"/>
                        </a:cxn>
                        <a:cxn ang="T54">
                          <a:pos x="T32" y="T33"/>
                        </a:cxn>
                        <a:cxn ang="T55">
                          <a:pos x="T34" y="T35"/>
                        </a:cxn>
                        <a:cxn ang="T56">
                          <a:pos x="T36" y="T37"/>
                        </a:cxn>
                      </a:cxnLst>
                      <a:rect l="T57" t="T58" r="T59" b="T60"/>
                      <a:pathLst>
                        <a:path w="13" h="1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5" y="0"/>
                          </a:lnTo>
                          <a:lnTo>
                            <a:pt x="8" y="0"/>
                          </a:lnTo>
                          <a:lnTo>
                            <a:pt x="10" y="0"/>
                          </a:lnTo>
                          <a:lnTo>
                            <a:pt x="12" y="0"/>
                          </a:lnTo>
                          <a:lnTo>
                            <a:pt x="8" y="0"/>
                          </a:lnTo>
                          <a:lnTo>
                            <a:pt x="5" y="0"/>
                          </a:lnTo>
                          <a:lnTo>
                            <a:pt x="4" y="0"/>
                          </a:lnTo>
                          <a:lnTo>
                            <a:pt x="3" y="0"/>
                          </a:lnTo>
                          <a:lnTo>
                            <a:pt x="2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A040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cs typeface="Arial" charset="0"/>
                      </a:endParaRPr>
                    </a:p>
                  </p:txBody>
                </p:sp>
                <p:sp>
                  <p:nvSpPr>
                    <p:cNvPr id="1916970" name="Freeform 28"/>
                    <p:cNvSpPr>
                      <a:spLocks/>
                    </p:cNvSpPr>
                    <p:nvPr/>
                  </p:nvSpPr>
                  <p:spPr bwMode="auto">
                    <a:xfrm>
                      <a:off x="1307" y="3035"/>
                      <a:ext cx="14" cy="2"/>
                    </a:xfrm>
                    <a:custGeom>
                      <a:avLst/>
                      <a:gdLst>
                        <a:gd name="T0" fmla="*/ 0 w 14"/>
                        <a:gd name="T1" fmla="*/ 0 h 2"/>
                        <a:gd name="T2" fmla="*/ 1 w 14"/>
                        <a:gd name="T3" fmla="*/ 0 h 2"/>
                        <a:gd name="T4" fmla="*/ 2 w 14"/>
                        <a:gd name="T5" fmla="*/ 0 h 2"/>
                        <a:gd name="T6" fmla="*/ 3 w 14"/>
                        <a:gd name="T7" fmla="*/ 0 h 2"/>
                        <a:gd name="T8" fmla="*/ 3 w 14"/>
                        <a:gd name="T9" fmla="*/ 0 h 2"/>
                        <a:gd name="T10" fmla="*/ 5 w 14"/>
                        <a:gd name="T11" fmla="*/ 0 h 2"/>
                        <a:gd name="T12" fmla="*/ 7 w 14"/>
                        <a:gd name="T13" fmla="*/ 0 h 2"/>
                        <a:gd name="T14" fmla="*/ 10 w 14"/>
                        <a:gd name="T15" fmla="*/ 1 h 2"/>
                        <a:gd name="T16" fmla="*/ 13 w 14"/>
                        <a:gd name="T17" fmla="*/ 1 h 2"/>
                        <a:gd name="T18" fmla="*/ 13 w 14"/>
                        <a:gd name="T19" fmla="*/ 1 h 2"/>
                        <a:gd name="T20" fmla="*/ 10 w 14"/>
                        <a:gd name="T21" fmla="*/ 1 h 2"/>
                        <a:gd name="T22" fmla="*/ 8 w 14"/>
                        <a:gd name="T23" fmla="*/ 1 h 2"/>
                        <a:gd name="T24" fmla="*/ 6 w 14"/>
                        <a:gd name="T25" fmla="*/ 1 h 2"/>
                        <a:gd name="T26" fmla="*/ 5 w 14"/>
                        <a:gd name="T27" fmla="*/ 1 h 2"/>
                        <a:gd name="T28" fmla="*/ 3 w 14"/>
                        <a:gd name="T29" fmla="*/ 1 h 2"/>
                        <a:gd name="T30" fmla="*/ 3 w 14"/>
                        <a:gd name="T31" fmla="*/ 1 h 2"/>
                        <a:gd name="T32" fmla="*/ 3 w 14"/>
                        <a:gd name="T33" fmla="*/ 1 h 2"/>
                        <a:gd name="T34" fmla="*/ 2 w 14"/>
                        <a:gd name="T35" fmla="*/ 1 h 2"/>
                        <a:gd name="T36" fmla="*/ 1 w 14"/>
                        <a:gd name="T37" fmla="*/ 0 h 2"/>
                        <a:gd name="T38" fmla="*/ 0 w 14"/>
                        <a:gd name="T39" fmla="*/ 0 h 2"/>
                        <a:gd name="T40" fmla="*/ 0 w 14"/>
                        <a:gd name="T41" fmla="*/ 0 h 2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60000 65536"/>
                        <a:gd name="T52" fmla="*/ 0 60000 65536"/>
                        <a:gd name="T53" fmla="*/ 0 60000 65536"/>
                        <a:gd name="T54" fmla="*/ 0 60000 65536"/>
                        <a:gd name="T55" fmla="*/ 0 60000 65536"/>
                        <a:gd name="T56" fmla="*/ 0 60000 65536"/>
                        <a:gd name="T57" fmla="*/ 0 60000 65536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w 14"/>
                        <a:gd name="T64" fmla="*/ 0 h 2"/>
                        <a:gd name="T65" fmla="*/ 14 w 14"/>
                        <a:gd name="T66" fmla="*/ 2 h 2"/>
                      </a:gdLst>
                      <a:ahLst/>
                      <a:cxnLst>
                        <a:cxn ang="T42">
                          <a:pos x="T0" y="T1"/>
                        </a:cxn>
                        <a:cxn ang="T43">
                          <a:pos x="T2" y="T3"/>
                        </a:cxn>
                        <a:cxn ang="T44">
                          <a:pos x="T4" y="T5"/>
                        </a:cxn>
                        <a:cxn ang="T45">
                          <a:pos x="T6" y="T7"/>
                        </a:cxn>
                        <a:cxn ang="T46">
                          <a:pos x="T8" y="T9"/>
                        </a:cxn>
                        <a:cxn ang="T47">
                          <a:pos x="T10" y="T11"/>
                        </a:cxn>
                        <a:cxn ang="T48">
                          <a:pos x="T12" y="T13"/>
                        </a:cxn>
                        <a:cxn ang="T49">
                          <a:pos x="T14" y="T15"/>
                        </a:cxn>
                        <a:cxn ang="T50">
                          <a:pos x="T16" y="T17"/>
                        </a:cxn>
                        <a:cxn ang="T51">
                          <a:pos x="T18" y="T19"/>
                        </a:cxn>
                        <a:cxn ang="T52">
                          <a:pos x="T20" y="T21"/>
                        </a:cxn>
                        <a:cxn ang="T53">
                          <a:pos x="T22" y="T23"/>
                        </a:cxn>
                        <a:cxn ang="T54">
                          <a:pos x="T24" y="T25"/>
                        </a:cxn>
                        <a:cxn ang="T55">
                          <a:pos x="T26" y="T27"/>
                        </a:cxn>
                        <a:cxn ang="T56">
                          <a:pos x="T28" y="T29"/>
                        </a:cxn>
                        <a:cxn ang="T57">
                          <a:pos x="T30" y="T31"/>
                        </a:cxn>
                        <a:cxn ang="T58">
                          <a:pos x="T32" y="T33"/>
                        </a:cxn>
                        <a:cxn ang="T59">
                          <a:pos x="T34" y="T35"/>
                        </a:cxn>
                        <a:cxn ang="T60">
                          <a:pos x="T36" y="T37"/>
                        </a:cxn>
                        <a:cxn ang="T61">
                          <a:pos x="T38" y="T39"/>
                        </a:cxn>
                        <a:cxn ang="T62">
                          <a:pos x="T40" y="T41"/>
                        </a:cxn>
                      </a:cxnLst>
                      <a:rect l="T63" t="T64" r="T65" b="T66"/>
                      <a:pathLst>
                        <a:path w="14" h="2">
                          <a:moveTo>
                            <a:pt x="0" y="0"/>
                          </a:moveTo>
                          <a:lnTo>
                            <a:pt x="1" y="0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5" y="0"/>
                          </a:lnTo>
                          <a:lnTo>
                            <a:pt x="7" y="0"/>
                          </a:lnTo>
                          <a:lnTo>
                            <a:pt x="10" y="1"/>
                          </a:lnTo>
                          <a:lnTo>
                            <a:pt x="13" y="1"/>
                          </a:lnTo>
                          <a:lnTo>
                            <a:pt x="10" y="1"/>
                          </a:lnTo>
                          <a:lnTo>
                            <a:pt x="8" y="1"/>
                          </a:lnTo>
                          <a:lnTo>
                            <a:pt x="6" y="1"/>
                          </a:lnTo>
                          <a:lnTo>
                            <a:pt x="5" y="1"/>
                          </a:lnTo>
                          <a:lnTo>
                            <a:pt x="3" y="1"/>
                          </a:lnTo>
                          <a:lnTo>
                            <a:pt x="2" y="1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FFA040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cs typeface="Arial" charset="0"/>
                      </a:endParaRPr>
                    </a:p>
                  </p:txBody>
                </p:sp>
                <p:sp>
                  <p:nvSpPr>
                    <p:cNvPr id="1916971" name="Freeform 29"/>
                    <p:cNvSpPr>
                      <a:spLocks/>
                    </p:cNvSpPr>
                    <p:nvPr/>
                  </p:nvSpPr>
                  <p:spPr bwMode="auto">
                    <a:xfrm>
                      <a:off x="1311" y="3047"/>
                      <a:ext cx="16" cy="14"/>
                    </a:xfrm>
                    <a:custGeom>
                      <a:avLst/>
                      <a:gdLst>
                        <a:gd name="T0" fmla="*/ 0 w 16"/>
                        <a:gd name="T1" fmla="*/ 2 h 14"/>
                        <a:gd name="T2" fmla="*/ 0 w 16"/>
                        <a:gd name="T3" fmla="*/ 1 h 14"/>
                        <a:gd name="T4" fmla="*/ 0 w 16"/>
                        <a:gd name="T5" fmla="*/ 1 h 14"/>
                        <a:gd name="T6" fmla="*/ 0 w 16"/>
                        <a:gd name="T7" fmla="*/ 0 h 14"/>
                        <a:gd name="T8" fmla="*/ 2 w 16"/>
                        <a:gd name="T9" fmla="*/ 1 h 14"/>
                        <a:gd name="T10" fmla="*/ 3 w 16"/>
                        <a:gd name="T11" fmla="*/ 2 h 14"/>
                        <a:gd name="T12" fmla="*/ 5 w 16"/>
                        <a:gd name="T13" fmla="*/ 2 h 14"/>
                        <a:gd name="T14" fmla="*/ 8 w 16"/>
                        <a:gd name="T15" fmla="*/ 3 h 14"/>
                        <a:gd name="T16" fmla="*/ 11 w 16"/>
                        <a:gd name="T17" fmla="*/ 4 h 14"/>
                        <a:gd name="T18" fmla="*/ 12 w 16"/>
                        <a:gd name="T19" fmla="*/ 5 h 14"/>
                        <a:gd name="T20" fmla="*/ 11 w 16"/>
                        <a:gd name="T21" fmla="*/ 5 h 14"/>
                        <a:gd name="T22" fmla="*/ 8 w 16"/>
                        <a:gd name="T23" fmla="*/ 4 h 14"/>
                        <a:gd name="T24" fmla="*/ 7 w 16"/>
                        <a:gd name="T25" fmla="*/ 4 h 14"/>
                        <a:gd name="T26" fmla="*/ 7 w 16"/>
                        <a:gd name="T27" fmla="*/ 6 h 14"/>
                        <a:gd name="T28" fmla="*/ 8 w 16"/>
                        <a:gd name="T29" fmla="*/ 6 h 14"/>
                        <a:gd name="T30" fmla="*/ 9 w 16"/>
                        <a:gd name="T31" fmla="*/ 7 h 14"/>
                        <a:gd name="T32" fmla="*/ 11 w 16"/>
                        <a:gd name="T33" fmla="*/ 9 h 14"/>
                        <a:gd name="T34" fmla="*/ 12 w 16"/>
                        <a:gd name="T35" fmla="*/ 11 h 14"/>
                        <a:gd name="T36" fmla="*/ 15 w 16"/>
                        <a:gd name="T37" fmla="*/ 12 h 14"/>
                        <a:gd name="T38" fmla="*/ 15 w 16"/>
                        <a:gd name="T39" fmla="*/ 13 h 14"/>
                        <a:gd name="T40" fmla="*/ 14 w 16"/>
                        <a:gd name="T41" fmla="*/ 12 h 14"/>
                        <a:gd name="T42" fmla="*/ 12 w 16"/>
                        <a:gd name="T43" fmla="*/ 12 h 14"/>
                        <a:gd name="T44" fmla="*/ 9 w 16"/>
                        <a:gd name="T45" fmla="*/ 11 h 14"/>
                        <a:gd name="T46" fmla="*/ 8 w 16"/>
                        <a:gd name="T47" fmla="*/ 9 h 14"/>
                        <a:gd name="T48" fmla="*/ 6 w 16"/>
                        <a:gd name="T49" fmla="*/ 7 h 14"/>
                        <a:gd name="T50" fmla="*/ 4 w 16"/>
                        <a:gd name="T51" fmla="*/ 6 h 14"/>
                        <a:gd name="T52" fmla="*/ 3 w 16"/>
                        <a:gd name="T53" fmla="*/ 4 h 14"/>
                        <a:gd name="T54" fmla="*/ 1 w 16"/>
                        <a:gd name="T55" fmla="*/ 3 h 14"/>
                        <a:gd name="T56" fmla="*/ 0 w 16"/>
                        <a:gd name="T57" fmla="*/ 2 h 14"/>
                        <a:gd name="T58" fmla="*/ 0 60000 65536"/>
                        <a:gd name="T59" fmla="*/ 0 60000 65536"/>
                        <a:gd name="T60" fmla="*/ 0 60000 65536"/>
                        <a:gd name="T61" fmla="*/ 0 60000 65536"/>
                        <a:gd name="T62" fmla="*/ 0 60000 65536"/>
                        <a:gd name="T63" fmla="*/ 0 60000 65536"/>
                        <a:gd name="T64" fmla="*/ 0 60000 65536"/>
                        <a:gd name="T65" fmla="*/ 0 60000 655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w 16"/>
                        <a:gd name="T88" fmla="*/ 0 h 14"/>
                        <a:gd name="T89" fmla="*/ 16 w 16"/>
                        <a:gd name="T90" fmla="*/ 14 h 14"/>
                      </a:gdLst>
                      <a:ahLst/>
                      <a:cxnLst>
                        <a:cxn ang="T58">
                          <a:pos x="T0" y="T1"/>
                        </a:cxn>
                        <a:cxn ang="T59">
                          <a:pos x="T2" y="T3"/>
                        </a:cxn>
                        <a:cxn ang="T60">
                          <a:pos x="T4" y="T5"/>
                        </a:cxn>
                        <a:cxn ang="T61">
                          <a:pos x="T6" y="T7"/>
                        </a:cxn>
                        <a:cxn ang="T62">
                          <a:pos x="T8" y="T9"/>
                        </a:cxn>
                        <a:cxn ang="T63">
                          <a:pos x="T10" y="T11"/>
                        </a:cxn>
                        <a:cxn ang="T64">
                          <a:pos x="T12" y="T13"/>
                        </a:cxn>
                        <a:cxn ang="T65">
                          <a:pos x="T14" y="T15"/>
                        </a:cxn>
                        <a:cxn ang="T66">
                          <a:pos x="T16" y="T17"/>
                        </a:cxn>
                        <a:cxn ang="T67">
                          <a:pos x="T18" y="T19"/>
                        </a:cxn>
                        <a:cxn ang="T68">
                          <a:pos x="T20" y="T21"/>
                        </a:cxn>
                        <a:cxn ang="T69">
                          <a:pos x="T22" y="T23"/>
                        </a:cxn>
                        <a:cxn ang="T70">
                          <a:pos x="T24" y="T25"/>
                        </a:cxn>
                        <a:cxn ang="T71">
                          <a:pos x="T26" y="T27"/>
                        </a:cxn>
                        <a:cxn ang="T72">
                          <a:pos x="T28" y="T29"/>
                        </a:cxn>
                        <a:cxn ang="T73">
                          <a:pos x="T30" y="T31"/>
                        </a:cxn>
                        <a:cxn ang="T74">
                          <a:pos x="T32" y="T33"/>
                        </a:cxn>
                        <a:cxn ang="T75">
                          <a:pos x="T34" y="T35"/>
                        </a:cxn>
                        <a:cxn ang="T76">
                          <a:pos x="T36" y="T37"/>
                        </a:cxn>
                        <a:cxn ang="T77">
                          <a:pos x="T38" y="T39"/>
                        </a:cxn>
                        <a:cxn ang="T78">
                          <a:pos x="T40" y="T41"/>
                        </a:cxn>
                        <a:cxn ang="T79">
                          <a:pos x="T42" y="T43"/>
                        </a:cxn>
                        <a:cxn ang="T80">
                          <a:pos x="T44" y="T45"/>
                        </a:cxn>
                        <a:cxn ang="T81">
                          <a:pos x="T46" y="T47"/>
                        </a:cxn>
                        <a:cxn ang="T82">
                          <a:pos x="T48" y="T49"/>
                        </a:cxn>
                        <a:cxn ang="T83">
                          <a:pos x="T50" y="T51"/>
                        </a:cxn>
                        <a:cxn ang="T84">
                          <a:pos x="T52" y="T53"/>
                        </a:cxn>
                        <a:cxn ang="T85">
                          <a:pos x="T54" y="T55"/>
                        </a:cxn>
                        <a:cxn ang="T86">
                          <a:pos x="T56" y="T57"/>
                        </a:cxn>
                      </a:cxnLst>
                      <a:rect l="T87" t="T88" r="T89" b="T90"/>
                      <a:pathLst>
                        <a:path w="16" h="14">
                          <a:moveTo>
                            <a:pt x="0" y="2"/>
                          </a:moveTo>
                          <a:lnTo>
                            <a:pt x="0" y="1"/>
                          </a:lnTo>
                          <a:lnTo>
                            <a:pt x="0" y="0"/>
                          </a:lnTo>
                          <a:lnTo>
                            <a:pt x="2" y="1"/>
                          </a:lnTo>
                          <a:lnTo>
                            <a:pt x="3" y="2"/>
                          </a:lnTo>
                          <a:lnTo>
                            <a:pt x="5" y="2"/>
                          </a:lnTo>
                          <a:lnTo>
                            <a:pt x="8" y="3"/>
                          </a:lnTo>
                          <a:lnTo>
                            <a:pt x="11" y="4"/>
                          </a:lnTo>
                          <a:lnTo>
                            <a:pt x="12" y="5"/>
                          </a:lnTo>
                          <a:lnTo>
                            <a:pt x="11" y="5"/>
                          </a:lnTo>
                          <a:lnTo>
                            <a:pt x="8" y="4"/>
                          </a:lnTo>
                          <a:lnTo>
                            <a:pt x="7" y="4"/>
                          </a:lnTo>
                          <a:lnTo>
                            <a:pt x="7" y="6"/>
                          </a:lnTo>
                          <a:lnTo>
                            <a:pt x="8" y="6"/>
                          </a:lnTo>
                          <a:lnTo>
                            <a:pt x="9" y="7"/>
                          </a:lnTo>
                          <a:lnTo>
                            <a:pt x="11" y="9"/>
                          </a:lnTo>
                          <a:lnTo>
                            <a:pt x="12" y="11"/>
                          </a:lnTo>
                          <a:lnTo>
                            <a:pt x="15" y="12"/>
                          </a:lnTo>
                          <a:lnTo>
                            <a:pt x="15" y="13"/>
                          </a:lnTo>
                          <a:lnTo>
                            <a:pt x="14" y="12"/>
                          </a:lnTo>
                          <a:lnTo>
                            <a:pt x="12" y="12"/>
                          </a:lnTo>
                          <a:lnTo>
                            <a:pt x="9" y="11"/>
                          </a:lnTo>
                          <a:lnTo>
                            <a:pt x="8" y="9"/>
                          </a:lnTo>
                          <a:lnTo>
                            <a:pt x="6" y="7"/>
                          </a:lnTo>
                          <a:lnTo>
                            <a:pt x="4" y="6"/>
                          </a:lnTo>
                          <a:lnTo>
                            <a:pt x="3" y="4"/>
                          </a:lnTo>
                          <a:lnTo>
                            <a:pt x="1" y="3"/>
                          </a:lnTo>
                          <a:lnTo>
                            <a:pt x="0" y="2"/>
                          </a:lnTo>
                        </a:path>
                      </a:pathLst>
                    </a:custGeom>
                    <a:solidFill>
                      <a:srgbClr val="FFA040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cs typeface="Arial" charset="0"/>
                      </a:endParaRPr>
                    </a:p>
                  </p:txBody>
                </p:sp>
                <p:sp>
                  <p:nvSpPr>
                    <p:cNvPr id="1916972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1311" y="3004"/>
                      <a:ext cx="4" cy="2"/>
                    </a:xfrm>
                    <a:custGeom>
                      <a:avLst/>
                      <a:gdLst>
                        <a:gd name="T0" fmla="*/ 0 w 4"/>
                        <a:gd name="T1" fmla="*/ 1 h 2"/>
                        <a:gd name="T2" fmla="*/ 1 w 4"/>
                        <a:gd name="T3" fmla="*/ 1 h 2"/>
                        <a:gd name="T4" fmla="*/ 1 w 4"/>
                        <a:gd name="T5" fmla="*/ 1 h 2"/>
                        <a:gd name="T6" fmla="*/ 2 w 4"/>
                        <a:gd name="T7" fmla="*/ 1 h 2"/>
                        <a:gd name="T8" fmla="*/ 2 w 4"/>
                        <a:gd name="T9" fmla="*/ 0 h 2"/>
                        <a:gd name="T10" fmla="*/ 3 w 4"/>
                        <a:gd name="T11" fmla="*/ 0 h 2"/>
                        <a:gd name="T12" fmla="*/ 3 w 4"/>
                        <a:gd name="T13" fmla="*/ 0 h 2"/>
                        <a:gd name="T14" fmla="*/ 2 w 4"/>
                        <a:gd name="T15" fmla="*/ 0 h 2"/>
                        <a:gd name="T16" fmla="*/ 2 w 4"/>
                        <a:gd name="T17" fmla="*/ 0 h 2"/>
                        <a:gd name="T18" fmla="*/ 1 w 4"/>
                        <a:gd name="T19" fmla="*/ 0 h 2"/>
                        <a:gd name="T20" fmla="*/ 0 w 4"/>
                        <a:gd name="T21" fmla="*/ 0 h 2"/>
                        <a:gd name="T22" fmla="*/ 0 w 4"/>
                        <a:gd name="T23" fmla="*/ 1 h 2"/>
                        <a:gd name="T24" fmla="*/ 0 w 4"/>
                        <a:gd name="T25" fmla="*/ 1 h 2"/>
                        <a:gd name="T26" fmla="*/ 0 w 4"/>
                        <a:gd name="T27" fmla="*/ 1 h 2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w 4"/>
                        <a:gd name="T43" fmla="*/ 0 h 2"/>
                        <a:gd name="T44" fmla="*/ 4 w 4"/>
                        <a:gd name="T45" fmla="*/ 2 h 2"/>
                      </a:gdLst>
                      <a:ahLst/>
                      <a:cxnLst>
                        <a:cxn ang="T28">
                          <a:pos x="T0" y="T1"/>
                        </a:cxn>
                        <a:cxn ang="T29">
                          <a:pos x="T2" y="T3"/>
                        </a:cxn>
                        <a:cxn ang="T30">
                          <a:pos x="T4" y="T5"/>
                        </a:cxn>
                        <a:cxn ang="T31">
                          <a:pos x="T6" y="T7"/>
                        </a:cxn>
                        <a:cxn ang="T32">
                          <a:pos x="T8" y="T9"/>
                        </a:cxn>
                        <a:cxn ang="T33">
                          <a:pos x="T10" y="T11"/>
                        </a:cxn>
                        <a:cxn ang="T34">
                          <a:pos x="T12" y="T13"/>
                        </a:cxn>
                        <a:cxn ang="T35">
                          <a:pos x="T14" y="T15"/>
                        </a:cxn>
                        <a:cxn ang="T36">
                          <a:pos x="T16" y="T17"/>
                        </a:cxn>
                        <a:cxn ang="T37">
                          <a:pos x="T18" y="T19"/>
                        </a:cxn>
                        <a:cxn ang="T38">
                          <a:pos x="T20" y="T21"/>
                        </a:cxn>
                        <a:cxn ang="T39">
                          <a:pos x="T22" y="T23"/>
                        </a:cxn>
                        <a:cxn ang="T40">
                          <a:pos x="T24" y="T25"/>
                        </a:cxn>
                        <a:cxn ang="T41">
                          <a:pos x="T26" y="T27"/>
                        </a:cxn>
                      </a:cxnLst>
                      <a:rect l="T42" t="T43" r="T44" b="T45"/>
                      <a:pathLst>
                        <a:path w="4" h="2">
                          <a:moveTo>
                            <a:pt x="0" y="1"/>
                          </a:moveTo>
                          <a:lnTo>
                            <a:pt x="1" y="1"/>
                          </a:lnTo>
                          <a:lnTo>
                            <a:pt x="2" y="1"/>
                          </a:lnTo>
                          <a:lnTo>
                            <a:pt x="2" y="0"/>
                          </a:lnTo>
                          <a:lnTo>
                            <a:pt x="3" y="0"/>
                          </a:lnTo>
                          <a:lnTo>
                            <a:pt x="2" y="0"/>
                          </a:lnTo>
                          <a:lnTo>
                            <a:pt x="1" y="0"/>
                          </a:lnTo>
                          <a:lnTo>
                            <a:pt x="0" y="0"/>
                          </a:lnTo>
                          <a:lnTo>
                            <a:pt x="0" y="1"/>
                          </a:lnTo>
                        </a:path>
                      </a:pathLst>
                    </a:custGeom>
                    <a:solidFill>
                      <a:srgbClr val="FFA040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cs typeface="Arial" charset="0"/>
                      </a:endParaRPr>
                    </a:p>
                  </p:txBody>
                </p:sp>
                <p:sp>
                  <p:nvSpPr>
                    <p:cNvPr id="1916973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1328" y="3004"/>
                      <a:ext cx="77" cy="59"/>
                    </a:xfrm>
                    <a:custGeom>
                      <a:avLst/>
                      <a:gdLst>
                        <a:gd name="T0" fmla="*/ 36 w 77"/>
                        <a:gd name="T1" fmla="*/ 13 h 59"/>
                        <a:gd name="T2" fmla="*/ 30 w 77"/>
                        <a:gd name="T3" fmla="*/ 15 h 59"/>
                        <a:gd name="T4" fmla="*/ 19 w 77"/>
                        <a:gd name="T5" fmla="*/ 17 h 59"/>
                        <a:gd name="T6" fmla="*/ 0 w 77"/>
                        <a:gd name="T7" fmla="*/ 18 h 59"/>
                        <a:gd name="T8" fmla="*/ 21 w 77"/>
                        <a:gd name="T9" fmla="*/ 21 h 59"/>
                        <a:gd name="T10" fmla="*/ 45 w 77"/>
                        <a:gd name="T11" fmla="*/ 19 h 59"/>
                        <a:gd name="T12" fmla="*/ 62 w 77"/>
                        <a:gd name="T13" fmla="*/ 14 h 59"/>
                        <a:gd name="T14" fmla="*/ 67 w 77"/>
                        <a:gd name="T15" fmla="*/ 14 h 59"/>
                        <a:gd name="T16" fmla="*/ 65 w 77"/>
                        <a:gd name="T17" fmla="*/ 17 h 59"/>
                        <a:gd name="T18" fmla="*/ 53 w 77"/>
                        <a:gd name="T19" fmla="*/ 22 h 59"/>
                        <a:gd name="T20" fmla="*/ 32 w 77"/>
                        <a:gd name="T21" fmla="*/ 26 h 59"/>
                        <a:gd name="T22" fmla="*/ 19 w 77"/>
                        <a:gd name="T23" fmla="*/ 29 h 59"/>
                        <a:gd name="T24" fmla="*/ 43 w 77"/>
                        <a:gd name="T25" fmla="*/ 29 h 59"/>
                        <a:gd name="T26" fmla="*/ 59 w 77"/>
                        <a:gd name="T27" fmla="*/ 26 h 59"/>
                        <a:gd name="T28" fmla="*/ 68 w 77"/>
                        <a:gd name="T29" fmla="*/ 23 h 59"/>
                        <a:gd name="T30" fmla="*/ 68 w 77"/>
                        <a:gd name="T31" fmla="*/ 25 h 59"/>
                        <a:gd name="T32" fmla="*/ 61 w 77"/>
                        <a:gd name="T33" fmla="*/ 29 h 59"/>
                        <a:gd name="T34" fmla="*/ 46 w 77"/>
                        <a:gd name="T35" fmla="*/ 34 h 59"/>
                        <a:gd name="T36" fmla="*/ 25 w 77"/>
                        <a:gd name="T37" fmla="*/ 37 h 59"/>
                        <a:gd name="T38" fmla="*/ 32 w 77"/>
                        <a:gd name="T39" fmla="*/ 39 h 59"/>
                        <a:gd name="T40" fmla="*/ 50 w 77"/>
                        <a:gd name="T41" fmla="*/ 38 h 59"/>
                        <a:gd name="T42" fmla="*/ 65 w 77"/>
                        <a:gd name="T43" fmla="*/ 35 h 59"/>
                        <a:gd name="T44" fmla="*/ 66 w 77"/>
                        <a:gd name="T45" fmla="*/ 37 h 59"/>
                        <a:gd name="T46" fmla="*/ 59 w 77"/>
                        <a:gd name="T47" fmla="*/ 42 h 59"/>
                        <a:gd name="T48" fmla="*/ 46 w 77"/>
                        <a:gd name="T49" fmla="*/ 45 h 59"/>
                        <a:gd name="T50" fmla="*/ 32 w 77"/>
                        <a:gd name="T51" fmla="*/ 46 h 59"/>
                        <a:gd name="T52" fmla="*/ 22 w 77"/>
                        <a:gd name="T53" fmla="*/ 47 h 59"/>
                        <a:gd name="T54" fmla="*/ 36 w 77"/>
                        <a:gd name="T55" fmla="*/ 49 h 59"/>
                        <a:gd name="T56" fmla="*/ 48 w 77"/>
                        <a:gd name="T57" fmla="*/ 49 h 59"/>
                        <a:gd name="T58" fmla="*/ 59 w 77"/>
                        <a:gd name="T59" fmla="*/ 46 h 59"/>
                        <a:gd name="T60" fmla="*/ 61 w 77"/>
                        <a:gd name="T61" fmla="*/ 48 h 59"/>
                        <a:gd name="T62" fmla="*/ 56 w 77"/>
                        <a:gd name="T63" fmla="*/ 51 h 59"/>
                        <a:gd name="T64" fmla="*/ 45 w 77"/>
                        <a:gd name="T65" fmla="*/ 54 h 59"/>
                        <a:gd name="T66" fmla="*/ 43 w 77"/>
                        <a:gd name="T67" fmla="*/ 55 h 59"/>
                        <a:gd name="T68" fmla="*/ 48 w 77"/>
                        <a:gd name="T69" fmla="*/ 56 h 59"/>
                        <a:gd name="T70" fmla="*/ 50 w 77"/>
                        <a:gd name="T71" fmla="*/ 58 h 59"/>
                        <a:gd name="T72" fmla="*/ 59 w 77"/>
                        <a:gd name="T73" fmla="*/ 55 h 59"/>
                        <a:gd name="T74" fmla="*/ 67 w 77"/>
                        <a:gd name="T75" fmla="*/ 46 h 59"/>
                        <a:gd name="T76" fmla="*/ 74 w 77"/>
                        <a:gd name="T77" fmla="*/ 37 h 59"/>
                        <a:gd name="T78" fmla="*/ 72 w 77"/>
                        <a:gd name="T79" fmla="*/ 34 h 59"/>
                        <a:gd name="T80" fmla="*/ 72 w 77"/>
                        <a:gd name="T81" fmla="*/ 30 h 59"/>
                        <a:gd name="T82" fmla="*/ 74 w 77"/>
                        <a:gd name="T83" fmla="*/ 28 h 59"/>
                        <a:gd name="T84" fmla="*/ 74 w 77"/>
                        <a:gd name="T85" fmla="*/ 25 h 59"/>
                        <a:gd name="T86" fmla="*/ 72 w 77"/>
                        <a:gd name="T87" fmla="*/ 22 h 59"/>
                        <a:gd name="T88" fmla="*/ 74 w 77"/>
                        <a:gd name="T89" fmla="*/ 20 h 59"/>
                        <a:gd name="T90" fmla="*/ 74 w 77"/>
                        <a:gd name="T91" fmla="*/ 16 h 59"/>
                        <a:gd name="T92" fmla="*/ 74 w 77"/>
                        <a:gd name="T93" fmla="*/ 13 h 59"/>
                        <a:gd name="T94" fmla="*/ 74 w 77"/>
                        <a:gd name="T95" fmla="*/ 10 h 59"/>
                        <a:gd name="T96" fmla="*/ 76 w 77"/>
                        <a:gd name="T97" fmla="*/ 6 h 59"/>
                        <a:gd name="T98" fmla="*/ 74 w 77"/>
                        <a:gd name="T99" fmla="*/ 4 h 59"/>
                        <a:gd name="T100" fmla="*/ 66 w 77"/>
                        <a:gd name="T101" fmla="*/ 4 h 59"/>
                        <a:gd name="T102" fmla="*/ 49 w 77"/>
                        <a:gd name="T103" fmla="*/ 9 h 59"/>
                        <a:gd name="T104" fmla="*/ 30 w 77"/>
                        <a:gd name="T105" fmla="*/ 11 h 59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w 77"/>
                        <a:gd name="T160" fmla="*/ 0 h 59"/>
                        <a:gd name="T161" fmla="*/ 77 w 77"/>
                        <a:gd name="T162" fmla="*/ 59 h 59"/>
                      </a:gdLst>
                      <a:ahLst/>
                      <a:cxnLst>
                        <a:cxn ang="T106">
                          <a:pos x="T0" y="T1"/>
                        </a:cxn>
                        <a:cxn ang="T107">
                          <a:pos x="T2" y="T3"/>
                        </a:cxn>
                        <a:cxn ang="T108">
                          <a:pos x="T4" y="T5"/>
                        </a:cxn>
                        <a:cxn ang="T109">
                          <a:pos x="T6" y="T7"/>
                        </a:cxn>
                        <a:cxn ang="T110">
                          <a:pos x="T8" y="T9"/>
                        </a:cxn>
                        <a:cxn ang="T111">
                          <a:pos x="T10" y="T11"/>
                        </a:cxn>
                        <a:cxn ang="T112">
                          <a:pos x="T12" y="T13"/>
                        </a:cxn>
                        <a:cxn ang="T113">
                          <a:pos x="T14" y="T15"/>
                        </a:cxn>
                        <a:cxn ang="T114">
                          <a:pos x="T16" y="T17"/>
                        </a:cxn>
                        <a:cxn ang="T115">
                          <a:pos x="T18" y="T19"/>
                        </a:cxn>
                        <a:cxn ang="T116">
                          <a:pos x="T20" y="T21"/>
                        </a:cxn>
                        <a:cxn ang="T117">
                          <a:pos x="T22" y="T23"/>
                        </a:cxn>
                        <a:cxn ang="T118">
                          <a:pos x="T24" y="T25"/>
                        </a:cxn>
                        <a:cxn ang="T119">
                          <a:pos x="T26" y="T27"/>
                        </a:cxn>
                        <a:cxn ang="T120">
                          <a:pos x="T28" y="T29"/>
                        </a:cxn>
                        <a:cxn ang="T121">
                          <a:pos x="T30" y="T31"/>
                        </a:cxn>
                        <a:cxn ang="T122">
                          <a:pos x="T32" y="T33"/>
                        </a:cxn>
                        <a:cxn ang="T123">
                          <a:pos x="T34" y="T35"/>
                        </a:cxn>
                        <a:cxn ang="T124">
                          <a:pos x="T36" y="T37"/>
                        </a:cxn>
                        <a:cxn ang="T125">
                          <a:pos x="T38" y="T39"/>
                        </a:cxn>
                        <a:cxn ang="T126">
                          <a:pos x="T40" y="T41"/>
                        </a:cxn>
                        <a:cxn ang="T127">
                          <a:pos x="T42" y="T43"/>
                        </a:cxn>
                        <a:cxn ang="T128">
                          <a:pos x="T44" y="T45"/>
                        </a:cxn>
                        <a:cxn ang="T129">
                          <a:pos x="T46" y="T47"/>
                        </a:cxn>
                        <a:cxn ang="T130">
                          <a:pos x="T48" y="T49"/>
                        </a:cxn>
                        <a:cxn ang="T131">
                          <a:pos x="T50" y="T51"/>
                        </a:cxn>
                        <a:cxn ang="T132">
                          <a:pos x="T52" y="T53"/>
                        </a:cxn>
                        <a:cxn ang="T133">
                          <a:pos x="T54" y="T55"/>
                        </a:cxn>
                        <a:cxn ang="T134">
                          <a:pos x="T56" y="T57"/>
                        </a:cxn>
                        <a:cxn ang="T135">
                          <a:pos x="T58" y="T59"/>
                        </a:cxn>
                        <a:cxn ang="T136">
                          <a:pos x="T60" y="T61"/>
                        </a:cxn>
                        <a:cxn ang="T137">
                          <a:pos x="T62" y="T63"/>
                        </a:cxn>
                        <a:cxn ang="T138">
                          <a:pos x="T64" y="T65"/>
                        </a:cxn>
                        <a:cxn ang="T139">
                          <a:pos x="T66" y="T67"/>
                        </a:cxn>
                        <a:cxn ang="T140">
                          <a:pos x="T68" y="T69"/>
                        </a:cxn>
                        <a:cxn ang="T141">
                          <a:pos x="T70" y="T71"/>
                        </a:cxn>
                        <a:cxn ang="T142">
                          <a:pos x="T72" y="T73"/>
                        </a:cxn>
                        <a:cxn ang="T143">
                          <a:pos x="T74" y="T75"/>
                        </a:cxn>
                        <a:cxn ang="T144">
                          <a:pos x="T76" y="T77"/>
                        </a:cxn>
                        <a:cxn ang="T145">
                          <a:pos x="T78" y="T79"/>
                        </a:cxn>
                        <a:cxn ang="T146">
                          <a:pos x="T80" y="T81"/>
                        </a:cxn>
                        <a:cxn ang="T147">
                          <a:pos x="T82" y="T83"/>
                        </a:cxn>
                        <a:cxn ang="T148">
                          <a:pos x="T84" y="T85"/>
                        </a:cxn>
                        <a:cxn ang="T149">
                          <a:pos x="T86" y="T87"/>
                        </a:cxn>
                        <a:cxn ang="T150">
                          <a:pos x="T88" y="T89"/>
                        </a:cxn>
                        <a:cxn ang="T151">
                          <a:pos x="T90" y="T91"/>
                        </a:cxn>
                        <a:cxn ang="T152">
                          <a:pos x="T92" y="T93"/>
                        </a:cxn>
                        <a:cxn ang="T153">
                          <a:pos x="T94" y="T95"/>
                        </a:cxn>
                        <a:cxn ang="T154">
                          <a:pos x="T96" y="T97"/>
                        </a:cxn>
                        <a:cxn ang="T155">
                          <a:pos x="T98" y="T99"/>
                        </a:cxn>
                        <a:cxn ang="T156">
                          <a:pos x="T100" y="T101"/>
                        </a:cxn>
                        <a:cxn ang="T157">
                          <a:pos x="T102" y="T103"/>
                        </a:cxn>
                        <a:cxn ang="T158">
                          <a:pos x="T104" y="T105"/>
                        </a:cxn>
                      </a:cxnLst>
                      <a:rect l="T159" t="T160" r="T161" b="T162"/>
                      <a:pathLst>
                        <a:path w="77" h="59">
                          <a:moveTo>
                            <a:pt x="30" y="11"/>
                          </a:moveTo>
                          <a:lnTo>
                            <a:pt x="20" y="12"/>
                          </a:lnTo>
                          <a:lnTo>
                            <a:pt x="36" y="13"/>
                          </a:lnTo>
                          <a:lnTo>
                            <a:pt x="35" y="13"/>
                          </a:lnTo>
                          <a:lnTo>
                            <a:pt x="33" y="14"/>
                          </a:lnTo>
                          <a:lnTo>
                            <a:pt x="30" y="15"/>
                          </a:lnTo>
                          <a:lnTo>
                            <a:pt x="27" y="16"/>
                          </a:lnTo>
                          <a:lnTo>
                            <a:pt x="23" y="16"/>
                          </a:lnTo>
                          <a:lnTo>
                            <a:pt x="19" y="17"/>
                          </a:lnTo>
                          <a:lnTo>
                            <a:pt x="12" y="17"/>
                          </a:lnTo>
                          <a:lnTo>
                            <a:pt x="7" y="18"/>
                          </a:lnTo>
                          <a:lnTo>
                            <a:pt x="0" y="18"/>
                          </a:lnTo>
                          <a:lnTo>
                            <a:pt x="10" y="20"/>
                          </a:lnTo>
                          <a:lnTo>
                            <a:pt x="17" y="21"/>
                          </a:lnTo>
                          <a:lnTo>
                            <a:pt x="21" y="21"/>
                          </a:lnTo>
                          <a:lnTo>
                            <a:pt x="27" y="21"/>
                          </a:lnTo>
                          <a:lnTo>
                            <a:pt x="37" y="20"/>
                          </a:lnTo>
                          <a:lnTo>
                            <a:pt x="45" y="19"/>
                          </a:lnTo>
                          <a:lnTo>
                            <a:pt x="52" y="18"/>
                          </a:lnTo>
                          <a:lnTo>
                            <a:pt x="59" y="16"/>
                          </a:lnTo>
                          <a:lnTo>
                            <a:pt x="62" y="14"/>
                          </a:lnTo>
                          <a:lnTo>
                            <a:pt x="65" y="14"/>
                          </a:lnTo>
                          <a:lnTo>
                            <a:pt x="66" y="13"/>
                          </a:lnTo>
                          <a:lnTo>
                            <a:pt x="67" y="14"/>
                          </a:lnTo>
                          <a:lnTo>
                            <a:pt x="67" y="15"/>
                          </a:lnTo>
                          <a:lnTo>
                            <a:pt x="66" y="16"/>
                          </a:lnTo>
                          <a:lnTo>
                            <a:pt x="65" y="17"/>
                          </a:lnTo>
                          <a:lnTo>
                            <a:pt x="62" y="19"/>
                          </a:lnTo>
                          <a:lnTo>
                            <a:pt x="58" y="21"/>
                          </a:lnTo>
                          <a:lnTo>
                            <a:pt x="53" y="22"/>
                          </a:lnTo>
                          <a:lnTo>
                            <a:pt x="46" y="23"/>
                          </a:lnTo>
                          <a:lnTo>
                            <a:pt x="39" y="25"/>
                          </a:lnTo>
                          <a:lnTo>
                            <a:pt x="32" y="26"/>
                          </a:lnTo>
                          <a:lnTo>
                            <a:pt x="24" y="27"/>
                          </a:lnTo>
                          <a:lnTo>
                            <a:pt x="10" y="28"/>
                          </a:lnTo>
                          <a:lnTo>
                            <a:pt x="19" y="29"/>
                          </a:lnTo>
                          <a:lnTo>
                            <a:pt x="25" y="30"/>
                          </a:lnTo>
                          <a:lnTo>
                            <a:pt x="33" y="30"/>
                          </a:lnTo>
                          <a:lnTo>
                            <a:pt x="43" y="29"/>
                          </a:lnTo>
                          <a:lnTo>
                            <a:pt x="49" y="28"/>
                          </a:lnTo>
                          <a:lnTo>
                            <a:pt x="54" y="27"/>
                          </a:lnTo>
                          <a:lnTo>
                            <a:pt x="59" y="26"/>
                          </a:lnTo>
                          <a:lnTo>
                            <a:pt x="63" y="25"/>
                          </a:lnTo>
                          <a:lnTo>
                            <a:pt x="66" y="23"/>
                          </a:lnTo>
                          <a:lnTo>
                            <a:pt x="68" y="23"/>
                          </a:lnTo>
                          <a:lnTo>
                            <a:pt x="69" y="23"/>
                          </a:lnTo>
                          <a:lnTo>
                            <a:pt x="69" y="24"/>
                          </a:lnTo>
                          <a:lnTo>
                            <a:pt x="68" y="25"/>
                          </a:lnTo>
                          <a:lnTo>
                            <a:pt x="67" y="27"/>
                          </a:lnTo>
                          <a:lnTo>
                            <a:pt x="64" y="29"/>
                          </a:lnTo>
                          <a:lnTo>
                            <a:pt x="61" y="29"/>
                          </a:lnTo>
                          <a:lnTo>
                            <a:pt x="56" y="31"/>
                          </a:lnTo>
                          <a:lnTo>
                            <a:pt x="51" y="33"/>
                          </a:lnTo>
                          <a:lnTo>
                            <a:pt x="46" y="34"/>
                          </a:lnTo>
                          <a:lnTo>
                            <a:pt x="37" y="36"/>
                          </a:lnTo>
                          <a:lnTo>
                            <a:pt x="30" y="37"/>
                          </a:lnTo>
                          <a:lnTo>
                            <a:pt x="25" y="37"/>
                          </a:lnTo>
                          <a:lnTo>
                            <a:pt x="17" y="37"/>
                          </a:lnTo>
                          <a:lnTo>
                            <a:pt x="25" y="39"/>
                          </a:lnTo>
                          <a:lnTo>
                            <a:pt x="32" y="39"/>
                          </a:lnTo>
                          <a:lnTo>
                            <a:pt x="37" y="39"/>
                          </a:lnTo>
                          <a:lnTo>
                            <a:pt x="43" y="39"/>
                          </a:lnTo>
                          <a:lnTo>
                            <a:pt x="50" y="38"/>
                          </a:lnTo>
                          <a:lnTo>
                            <a:pt x="55" y="37"/>
                          </a:lnTo>
                          <a:lnTo>
                            <a:pt x="59" y="37"/>
                          </a:lnTo>
                          <a:lnTo>
                            <a:pt x="65" y="35"/>
                          </a:lnTo>
                          <a:lnTo>
                            <a:pt x="66" y="35"/>
                          </a:lnTo>
                          <a:lnTo>
                            <a:pt x="66" y="37"/>
                          </a:lnTo>
                          <a:lnTo>
                            <a:pt x="64" y="38"/>
                          </a:lnTo>
                          <a:lnTo>
                            <a:pt x="62" y="40"/>
                          </a:lnTo>
                          <a:lnTo>
                            <a:pt x="59" y="42"/>
                          </a:lnTo>
                          <a:lnTo>
                            <a:pt x="54" y="43"/>
                          </a:lnTo>
                          <a:lnTo>
                            <a:pt x="51" y="44"/>
                          </a:lnTo>
                          <a:lnTo>
                            <a:pt x="46" y="45"/>
                          </a:lnTo>
                          <a:lnTo>
                            <a:pt x="43" y="46"/>
                          </a:lnTo>
                          <a:lnTo>
                            <a:pt x="37" y="46"/>
                          </a:lnTo>
                          <a:lnTo>
                            <a:pt x="32" y="46"/>
                          </a:lnTo>
                          <a:lnTo>
                            <a:pt x="26" y="46"/>
                          </a:lnTo>
                          <a:lnTo>
                            <a:pt x="17" y="46"/>
                          </a:lnTo>
                          <a:lnTo>
                            <a:pt x="22" y="47"/>
                          </a:lnTo>
                          <a:lnTo>
                            <a:pt x="26" y="48"/>
                          </a:lnTo>
                          <a:lnTo>
                            <a:pt x="32" y="49"/>
                          </a:lnTo>
                          <a:lnTo>
                            <a:pt x="36" y="49"/>
                          </a:lnTo>
                          <a:lnTo>
                            <a:pt x="40" y="49"/>
                          </a:lnTo>
                          <a:lnTo>
                            <a:pt x="45" y="49"/>
                          </a:lnTo>
                          <a:lnTo>
                            <a:pt x="48" y="49"/>
                          </a:lnTo>
                          <a:lnTo>
                            <a:pt x="51" y="48"/>
                          </a:lnTo>
                          <a:lnTo>
                            <a:pt x="56" y="47"/>
                          </a:lnTo>
                          <a:lnTo>
                            <a:pt x="59" y="46"/>
                          </a:lnTo>
                          <a:lnTo>
                            <a:pt x="61" y="46"/>
                          </a:lnTo>
                          <a:lnTo>
                            <a:pt x="61" y="47"/>
                          </a:lnTo>
                          <a:lnTo>
                            <a:pt x="61" y="48"/>
                          </a:lnTo>
                          <a:lnTo>
                            <a:pt x="59" y="49"/>
                          </a:lnTo>
                          <a:lnTo>
                            <a:pt x="59" y="50"/>
                          </a:lnTo>
                          <a:lnTo>
                            <a:pt x="56" y="51"/>
                          </a:lnTo>
                          <a:lnTo>
                            <a:pt x="54" y="52"/>
                          </a:lnTo>
                          <a:lnTo>
                            <a:pt x="51" y="53"/>
                          </a:lnTo>
                          <a:lnTo>
                            <a:pt x="45" y="54"/>
                          </a:lnTo>
                          <a:lnTo>
                            <a:pt x="38" y="54"/>
                          </a:lnTo>
                          <a:lnTo>
                            <a:pt x="26" y="54"/>
                          </a:lnTo>
                          <a:lnTo>
                            <a:pt x="43" y="55"/>
                          </a:lnTo>
                          <a:lnTo>
                            <a:pt x="46" y="55"/>
                          </a:lnTo>
                          <a:lnTo>
                            <a:pt x="46" y="56"/>
                          </a:lnTo>
                          <a:lnTo>
                            <a:pt x="48" y="56"/>
                          </a:lnTo>
                          <a:lnTo>
                            <a:pt x="48" y="57"/>
                          </a:lnTo>
                          <a:lnTo>
                            <a:pt x="48" y="58"/>
                          </a:lnTo>
                          <a:lnTo>
                            <a:pt x="50" y="58"/>
                          </a:lnTo>
                          <a:lnTo>
                            <a:pt x="53" y="57"/>
                          </a:lnTo>
                          <a:lnTo>
                            <a:pt x="56" y="56"/>
                          </a:lnTo>
                          <a:lnTo>
                            <a:pt x="59" y="55"/>
                          </a:lnTo>
                          <a:lnTo>
                            <a:pt x="59" y="54"/>
                          </a:lnTo>
                          <a:lnTo>
                            <a:pt x="62" y="53"/>
                          </a:lnTo>
                          <a:lnTo>
                            <a:pt x="67" y="46"/>
                          </a:lnTo>
                          <a:lnTo>
                            <a:pt x="71" y="41"/>
                          </a:lnTo>
                          <a:lnTo>
                            <a:pt x="74" y="38"/>
                          </a:lnTo>
                          <a:lnTo>
                            <a:pt x="74" y="37"/>
                          </a:lnTo>
                          <a:lnTo>
                            <a:pt x="74" y="36"/>
                          </a:lnTo>
                          <a:lnTo>
                            <a:pt x="72" y="34"/>
                          </a:lnTo>
                          <a:lnTo>
                            <a:pt x="72" y="32"/>
                          </a:lnTo>
                          <a:lnTo>
                            <a:pt x="72" y="31"/>
                          </a:lnTo>
                          <a:lnTo>
                            <a:pt x="72" y="30"/>
                          </a:lnTo>
                          <a:lnTo>
                            <a:pt x="74" y="29"/>
                          </a:lnTo>
                          <a:lnTo>
                            <a:pt x="74" y="28"/>
                          </a:lnTo>
                          <a:lnTo>
                            <a:pt x="76" y="27"/>
                          </a:lnTo>
                          <a:lnTo>
                            <a:pt x="76" y="26"/>
                          </a:lnTo>
                          <a:lnTo>
                            <a:pt x="74" y="25"/>
                          </a:lnTo>
                          <a:lnTo>
                            <a:pt x="74" y="24"/>
                          </a:lnTo>
                          <a:lnTo>
                            <a:pt x="74" y="23"/>
                          </a:lnTo>
                          <a:lnTo>
                            <a:pt x="72" y="22"/>
                          </a:lnTo>
                          <a:lnTo>
                            <a:pt x="72" y="21"/>
                          </a:lnTo>
                          <a:lnTo>
                            <a:pt x="74" y="20"/>
                          </a:lnTo>
                          <a:lnTo>
                            <a:pt x="74" y="19"/>
                          </a:lnTo>
                          <a:lnTo>
                            <a:pt x="74" y="18"/>
                          </a:lnTo>
                          <a:lnTo>
                            <a:pt x="74" y="16"/>
                          </a:lnTo>
                          <a:lnTo>
                            <a:pt x="74" y="15"/>
                          </a:lnTo>
                          <a:lnTo>
                            <a:pt x="74" y="14"/>
                          </a:lnTo>
                          <a:lnTo>
                            <a:pt x="74" y="13"/>
                          </a:lnTo>
                          <a:lnTo>
                            <a:pt x="72" y="12"/>
                          </a:lnTo>
                          <a:lnTo>
                            <a:pt x="72" y="11"/>
                          </a:lnTo>
                          <a:lnTo>
                            <a:pt x="74" y="10"/>
                          </a:lnTo>
                          <a:lnTo>
                            <a:pt x="74" y="9"/>
                          </a:lnTo>
                          <a:lnTo>
                            <a:pt x="76" y="7"/>
                          </a:lnTo>
                          <a:lnTo>
                            <a:pt x="76" y="6"/>
                          </a:lnTo>
                          <a:lnTo>
                            <a:pt x="76" y="5"/>
                          </a:lnTo>
                          <a:lnTo>
                            <a:pt x="74" y="4"/>
                          </a:lnTo>
                          <a:lnTo>
                            <a:pt x="74" y="3"/>
                          </a:lnTo>
                          <a:lnTo>
                            <a:pt x="74" y="0"/>
                          </a:lnTo>
                          <a:lnTo>
                            <a:pt x="66" y="4"/>
                          </a:lnTo>
                          <a:lnTo>
                            <a:pt x="61" y="5"/>
                          </a:lnTo>
                          <a:lnTo>
                            <a:pt x="55" y="7"/>
                          </a:lnTo>
                          <a:lnTo>
                            <a:pt x="49" y="9"/>
                          </a:lnTo>
                          <a:lnTo>
                            <a:pt x="43" y="10"/>
                          </a:lnTo>
                          <a:lnTo>
                            <a:pt x="38" y="11"/>
                          </a:lnTo>
                          <a:lnTo>
                            <a:pt x="30" y="11"/>
                          </a:lnTo>
                        </a:path>
                      </a:pathLst>
                    </a:custGeom>
                    <a:solidFill>
                      <a:srgbClr val="FFA040"/>
                    </a:solidFill>
                    <a:ln w="127000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2">
                            <a:lumMod val="75000"/>
                          </a:schemeClr>
                        </a:solidFill>
                        <a:cs typeface="Arial" charset="0"/>
                      </a:endParaRPr>
                    </a:p>
                  </p:txBody>
                </p:sp>
              </p:grpSp>
            </p:grpSp>
            <p:grpSp>
              <p:nvGrpSpPr>
                <p:cNvPr id="10" name="Group 32"/>
                <p:cNvGrpSpPr>
                  <a:grpSpLocks/>
                </p:cNvGrpSpPr>
                <p:nvPr/>
              </p:nvGrpSpPr>
              <p:grpSpPr bwMode="auto">
                <a:xfrm>
                  <a:off x="1377" y="3012"/>
                  <a:ext cx="18" cy="38"/>
                  <a:chOff x="1377" y="3012"/>
                  <a:chExt cx="18" cy="38"/>
                </a:xfrm>
              </p:grpSpPr>
              <p:sp>
                <p:nvSpPr>
                  <p:cNvPr id="1916975" name="Freeform 33"/>
                  <p:cNvSpPr>
                    <a:spLocks/>
                  </p:cNvSpPr>
                  <p:nvPr/>
                </p:nvSpPr>
                <p:spPr bwMode="auto">
                  <a:xfrm>
                    <a:off x="1382" y="3024"/>
                    <a:ext cx="12" cy="2"/>
                  </a:xfrm>
                  <a:custGeom>
                    <a:avLst/>
                    <a:gdLst>
                      <a:gd name="T0" fmla="*/ 11 w 12"/>
                      <a:gd name="T1" fmla="*/ 1 h 2"/>
                      <a:gd name="T2" fmla="*/ 10 w 12"/>
                      <a:gd name="T3" fmla="*/ 1 h 2"/>
                      <a:gd name="T4" fmla="*/ 6 w 12"/>
                      <a:gd name="T5" fmla="*/ 1 h 2"/>
                      <a:gd name="T6" fmla="*/ 3 w 12"/>
                      <a:gd name="T7" fmla="*/ 0 h 2"/>
                      <a:gd name="T8" fmla="*/ 0 w 12"/>
                      <a:gd name="T9" fmla="*/ 0 h 2"/>
                      <a:gd name="T10" fmla="*/ 1 w 12"/>
                      <a:gd name="T11" fmla="*/ 0 h 2"/>
                      <a:gd name="T12" fmla="*/ 3 w 12"/>
                      <a:gd name="T13" fmla="*/ 0 h 2"/>
                      <a:gd name="T14" fmla="*/ 6 w 12"/>
                      <a:gd name="T15" fmla="*/ 0 h 2"/>
                      <a:gd name="T16" fmla="*/ 8 w 12"/>
                      <a:gd name="T17" fmla="*/ 0 h 2"/>
                      <a:gd name="T18" fmla="*/ 11 w 12"/>
                      <a:gd name="T19" fmla="*/ 1 h 2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2"/>
                      <a:gd name="T31" fmla="*/ 0 h 2"/>
                      <a:gd name="T32" fmla="*/ 12 w 12"/>
                      <a:gd name="T33" fmla="*/ 2 h 2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2" h="2">
                        <a:moveTo>
                          <a:pt x="11" y="1"/>
                        </a:moveTo>
                        <a:lnTo>
                          <a:pt x="10" y="1"/>
                        </a:lnTo>
                        <a:lnTo>
                          <a:pt x="6" y="1"/>
                        </a:lnTo>
                        <a:lnTo>
                          <a:pt x="3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3" y="0"/>
                        </a:lnTo>
                        <a:lnTo>
                          <a:pt x="6" y="0"/>
                        </a:lnTo>
                        <a:lnTo>
                          <a:pt x="8" y="0"/>
                        </a:lnTo>
                        <a:lnTo>
                          <a:pt x="11" y="1"/>
                        </a:lnTo>
                      </a:path>
                    </a:pathLst>
                  </a:custGeom>
                  <a:solidFill>
                    <a:srgbClr val="FFE0C0"/>
                  </a:solidFill>
                  <a:ln w="1270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endParaRPr lang="en-US" sz="1600" b="1" dirty="0">
                      <a:solidFill>
                        <a:schemeClr val="tx2">
                          <a:lumMod val="75000"/>
                        </a:schemeClr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1916976" name="Freeform 34"/>
                  <p:cNvSpPr>
                    <a:spLocks/>
                  </p:cNvSpPr>
                  <p:nvPr/>
                </p:nvSpPr>
                <p:spPr bwMode="auto">
                  <a:xfrm>
                    <a:off x="1385" y="3035"/>
                    <a:ext cx="10" cy="2"/>
                  </a:xfrm>
                  <a:custGeom>
                    <a:avLst/>
                    <a:gdLst>
                      <a:gd name="T0" fmla="*/ 9 w 10"/>
                      <a:gd name="T1" fmla="*/ 1 h 2"/>
                      <a:gd name="T2" fmla="*/ 9 w 10"/>
                      <a:gd name="T3" fmla="*/ 1 h 2"/>
                      <a:gd name="T4" fmla="*/ 5 w 10"/>
                      <a:gd name="T5" fmla="*/ 1 h 2"/>
                      <a:gd name="T6" fmla="*/ 3 w 10"/>
                      <a:gd name="T7" fmla="*/ 0 h 2"/>
                      <a:gd name="T8" fmla="*/ 0 w 10"/>
                      <a:gd name="T9" fmla="*/ 0 h 2"/>
                      <a:gd name="T10" fmla="*/ 1 w 10"/>
                      <a:gd name="T11" fmla="*/ 0 h 2"/>
                      <a:gd name="T12" fmla="*/ 3 w 10"/>
                      <a:gd name="T13" fmla="*/ 0 h 2"/>
                      <a:gd name="T14" fmla="*/ 5 w 10"/>
                      <a:gd name="T15" fmla="*/ 0 h 2"/>
                      <a:gd name="T16" fmla="*/ 7 w 10"/>
                      <a:gd name="T17" fmla="*/ 0 h 2"/>
                      <a:gd name="T18" fmla="*/ 9 w 10"/>
                      <a:gd name="T19" fmla="*/ 1 h 2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0"/>
                      <a:gd name="T31" fmla="*/ 0 h 2"/>
                      <a:gd name="T32" fmla="*/ 10 w 10"/>
                      <a:gd name="T33" fmla="*/ 2 h 2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0" h="2">
                        <a:moveTo>
                          <a:pt x="9" y="1"/>
                        </a:moveTo>
                        <a:lnTo>
                          <a:pt x="9" y="1"/>
                        </a:lnTo>
                        <a:lnTo>
                          <a:pt x="5" y="1"/>
                        </a:lnTo>
                        <a:lnTo>
                          <a:pt x="3" y="0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3" y="0"/>
                        </a:lnTo>
                        <a:lnTo>
                          <a:pt x="5" y="0"/>
                        </a:lnTo>
                        <a:lnTo>
                          <a:pt x="7" y="0"/>
                        </a:lnTo>
                        <a:lnTo>
                          <a:pt x="9" y="1"/>
                        </a:lnTo>
                      </a:path>
                    </a:pathLst>
                  </a:custGeom>
                  <a:solidFill>
                    <a:srgbClr val="FFE0C0"/>
                  </a:solidFill>
                  <a:ln w="1270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endParaRPr lang="en-US" sz="1600" b="1" dirty="0">
                      <a:solidFill>
                        <a:schemeClr val="tx2">
                          <a:lumMod val="75000"/>
                        </a:schemeClr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1916977" name="Freeform 35"/>
                  <p:cNvSpPr>
                    <a:spLocks/>
                  </p:cNvSpPr>
                  <p:nvPr/>
                </p:nvSpPr>
                <p:spPr bwMode="auto">
                  <a:xfrm>
                    <a:off x="1384" y="3048"/>
                    <a:ext cx="10" cy="2"/>
                  </a:xfrm>
                  <a:custGeom>
                    <a:avLst/>
                    <a:gdLst>
                      <a:gd name="T0" fmla="*/ 9 w 10"/>
                      <a:gd name="T1" fmla="*/ 1 h 2"/>
                      <a:gd name="T2" fmla="*/ 8 w 10"/>
                      <a:gd name="T3" fmla="*/ 1 h 2"/>
                      <a:gd name="T4" fmla="*/ 6 w 10"/>
                      <a:gd name="T5" fmla="*/ 1 h 2"/>
                      <a:gd name="T6" fmla="*/ 3 w 10"/>
                      <a:gd name="T7" fmla="*/ 0 h 2"/>
                      <a:gd name="T8" fmla="*/ 0 w 10"/>
                      <a:gd name="T9" fmla="*/ 0 h 2"/>
                      <a:gd name="T10" fmla="*/ 0 w 10"/>
                      <a:gd name="T11" fmla="*/ 0 h 2"/>
                      <a:gd name="T12" fmla="*/ 3 w 10"/>
                      <a:gd name="T13" fmla="*/ 0 h 2"/>
                      <a:gd name="T14" fmla="*/ 5 w 10"/>
                      <a:gd name="T15" fmla="*/ 0 h 2"/>
                      <a:gd name="T16" fmla="*/ 7 w 10"/>
                      <a:gd name="T17" fmla="*/ 0 h 2"/>
                      <a:gd name="T18" fmla="*/ 9 w 10"/>
                      <a:gd name="T19" fmla="*/ 1 h 2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0"/>
                      <a:gd name="T31" fmla="*/ 0 h 2"/>
                      <a:gd name="T32" fmla="*/ 10 w 10"/>
                      <a:gd name="T33" fmla="*/ 2 h 2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0" h="2">
                        <a:moveTo>
                          <a:pt x="9" y="1"/>
                        </a:moveTo>
                        <a:lnTo>
                          <a:pt x="8" y="1"/>
                        </a:lnTo>
                        <a:lnTo>
                          <a:pt x="6" y="1"/>
                        </a:lnTo>
                        <a:lnTo>
                          <a:pt x="3" y="0"/>
                        </a:lnTo>
                        <a:lnTo>
                          <a:pt x="0" y="0"/>
                        </a:lnTo>
                        <a:lnTo>
                          <a:pt x="3" y="0"/>
                        </a:lnTo>
                        <a:lnTo>
                          <a:pt x="5" y="0"/>
                        </a:lnTo>
                        <a:lnTo>
                          <a:pt x="7" y="0"/>
                        </a:lnTo>
                        <a:lnTo>
                          <a:pt x="9" y="1"/>
                        </a:lnTo>
                      </a:path>
                    </a:pathLst>
                  </a:custGeom>
                  <a:solidFill>
                    <a:srgbClr val="FFE0C0"/>
                  </a:solidFill>
                  <a:ln w="1270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endParaRPr lang="en-US" sz="1600" b="1" dirty="0">
                      <a:solidFill>
                        <a:schemeClr val="tx2">
                          <a:lumMod val="75000"/>
                        </a:schemeClr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1916978" name="Freeform 36"/>
                  <p:cNvSpPr>
                    <a:spLocks/>
                  </p:cNvSpPr>
                  <p:nvPr/>
                </p:nvSpPr>
                <p:spPr bwMode="auto">
                  <a:xfrm>
                    <a:off x="1377" y="3012"/>
                    <a:ext cx="13" cy="3"/>
                  </a:xfrm>
                  <a:custGeom>
                    <a:avLst/>
                    <a:gdLst>
                      <a:gd name="T0" fmla="*/ 12 w 13"/>
                      <a:gd name="T1" fmla="*/ 2 h 3"/>
                      <a:gd name="T2" fmla="*/ 11 w 13"/>
                      <a:gd name="T3" fmla="*/ 2 h 3"/>
                      <a:gd name="T4" fmla="*/ 7 w 13"/>
                      <a:gd name="T5" fmla="*/ 1 h 3"/>
                      <a:gd name="T6" fmla="*/ 4 w 13"/>
                      <a:gd name="T7" fmla="*/ 1 h 3"/>
                      <a:gd name="T8" fmla="*/ 0 w 13"/>
                      <a:gd name="T9" fmla="*/ 0 h 3"/>
                      <a:gd name="T10" fmla="*/ 1 w 13"/>
                      <a:gd name="T11" fmla="*/ 0 h 3"/>
                      <a:gd name="T12" fmla="*/ 3 w 13"/>
                      <a:gd name="T13" fmla="*/ 0 h 3"/>
                      <a:gd name="T14" fmla="*/ 6 w 13"/>
                      <a:gd name="T15" fmla="*/ 0 h 3"/>
                      <a:gd name="T16" fmla="*/ 9 w 13"/>
                      <a:gd name="T17" fmla="*/ 1 h 3"/>
                      <a:gd name="T18" fmla="*/ 12 w 13"/>
                      <a:gd name="T19" fmla="*/ 2 h 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3"/>
                      <a:gd name="T31" fmla="*/ 0 h 3"/>
                      <a:gd name="T32" fmla="*/ 13 w 13"/>
                      <a:gd name="T33" fmla="*/ 3 h 3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3" h="3">
                        <a:moveTo>
                          <a:pt x="12" y="2"/>
                        </a:moveTo>
                        <a:lnTo>
                          <a:pt x="11" y="2"/>
                        </a:lnTo>
                        <a:lnTo>
                          <a:pt x="7" y="1"/>
                        </a:lnTo>
                        <a:lnTo>
                          <a:pt x="4" y="1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  <a:lnTo>
                          <a:pt x="3" y="0"/>
                        </a:lnTo>
                        <a:lnTo>
                          <a:pt x="6" y="0"/>
                        </a:lnTo>
                        <a:lnTo>
                          <a:pt x="9" y="1"/>
                        </a:lnTo>
                        <a:lnTo>
                          <a:pt x="12" y="2"/>
                        </a:lnTo>
                      </a:path>
                    </a:pathLst>
                  </a:custGeom>
                  <a:solidFill>
                    <a:srgbClr val="FFE0C0"/>
                  </a:solidFill>
                  <a:ln w="1270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endParaRPr lang="en-US" sz="1600" b="1" dirty="0">
                      <a:solidFill>
                        <a:schemeClr val="tx2">
                          <a:lumMod val="75000"/>
                        </a:schemeClr>
                      </a:solidFill>
                      <a:cs typeface="Arial" charset="0"/>
                    </a:endParaRPr>
                  </a:p>
                </p:txBody>
              </p:sp>
            </p:grpSp>
          </p:grpSp>
          <p:grpSp>
            <p:nvGrpSpPr>
              <p:cNvPr id="11" name="Group 37"/>
              <p:cNvGrpSpPr>
                <a:grpSpLocks/>
              </p:cNvGrpSpPr>
              <p:nvPr/>
            </p:nvGrpSpPr>
            <p:grpSpPr bwMode="auto">
              <a:xfrm>
                <a:off x="1245" y="2727"/>
                <a:ext cx="230" cy="286"/>
                <a:chOff x="1245" y="2727"/>
                <a:chExt cx="230" cy="286"/>
              </a:xfrm>
            </p:grpSpPr>
            <p:sp>
              <p:nvSpPr>
                <p:cNvPr id="1916980" name="Freeform 38"/>
                <p:cNvSpPr>
                  <a:spLocks/>
                </p:cNvSpPr>
                <p:nvPr/>
              </p:nvSpPr>
              <p:spPr bwMode="auto">
                <a:xfrm>
                  <a:off x="1245" y="2727"/>
                  <a:ext cx="230" cy="286"/>
                </a:xfrm>
                <a:custGeom>
                  <a:avLst/>
                  <a:gdLst>
                    <a:gd name="T0" fmla="*/ 164 w 230"/>
                    <a:gd name="T1" fmla="*/ 275 h 286"/>
                    <a:gd name="T2" fmla="*/ 166 w 230"/>
                    <a:gd name="T3" fmla="*/ 273 h 286"/>
                    <a:gd name="T4" fmla="*/ 167 w 230"/>
                    <a:gd name="T5" fmla="*/ 270 h 286"/>
                    <a:gd name="T6" fmla="*/ 174 w 230"/>
                    <a:gd name="T7" fmla="*/ 228 h 286"/>
                    <a:gd name="T8" fmla="*/ 179 w 230"/>
                    <a:gd name="T9" fmla="*/ 213 h 286"/>
                    <a:gd name="T10" fmla="*/ 186 w 230"/>
                    <a:gd name="T11" fmla="*/ 198 h 286"/>
                    <a:gd name="T12" fmla="*/ 193 w 230"/>
                    <a:gd name="T13" fmla="*/ 185 h 286"/>
                    <a:gd name="T14" fmla="*/ 204 w 230"/>
                    <a:gd name="T15" fmla="*/ 168 h 286"/>
                    <a:gd name="T16" fmla="*/ 216 w 230"/>
                    <a:gd name="T17" fmla="*/ 151 h 286"/>
                    <a:gd name="T18" fmla="*/ 223 w 230"/>
                    <a:gd name="T19" fmla="*/ 134 h 286"/>
                    <a:gd name="T20" fmla="*/ 227 w 230"/>
                    <a:gd name="T21" fmla="*/ 118 h 286"/>
                    <a:gd name="T22" fmla="*/ 229 w 230"/>
                    <a:gd name="T23" fmla="*/ 96 h 286"/>
                    <a:gd name="T24" fmla="*/ 226 w 230"/>
                    <a:gd name="T25" fmla="*/ 80 h 286"/>
                    <a:gd name="T26" fmla="*/ 219 w 230"/>
                    <a:gd name="T27" fmla="*/ 62 h 286"/>
                    <a:gd name="T28" fmla="*/ 210 w 230"/>
                    <a:gd name="T29" fmla="*/ 45 h 286"/>
                    <a:gd name="T30" fmla="*/ 196 w 230"/>
                    <a:gd name="T31" fmla="*/ 31 h 286"/>
                    <a:gd name="T32" fmla="*/ 181 w 230"/>
                    <a:gd name="T33" fmla="*/ 18 h 286"/>
                    <a:gd name="T34" fmla="*/ 160 w 230"/>
                    <a:gd name="T35" fmla="*/ 8 h 286"/>
                    <a:gd name="T36" fmla="*/ 139 w 230"/>
                    <a:gd name="T37" fmla="*/ 2 h 286"/>
                    <a:gd name="T38" fmla="*/ 120 w 230"/>
                    <a:gd name="T39" fmla="*/ 0 h 286"/>
                    <a:gd name="T40" fmla="*/ 101 w 230"/>
                    <a:gd name="T41" fmla="*/ 0 h 286"/>
                    <a:gd name="T42" fmla="*/ 82 w 230"/>
                    <a:gd name="T43" fmla="*/ 4 h 286"/>
                    <a:gd name="T44" fmla="*/ 67 w 230"/>
                    <a:gd name="T45" fmla="*/ 9 h 286"/>
                    <a:gd name="T46" fmla="*/ 53 w 230"/>
                    <a:gd name="T47" fmla="*/ 16 h 286"/>
                    <a:gd name="T48" fmla="*/ 37 w 230"/>
                    <a:gd name="T49" fmla="*/ 27 h 286"/>
                    <a:gd name="T50" fmla="*/ 24 w 230"/>
                    <a:gd name="T51" fmla="*/ 39 h 286"/>
                    <a:gd name="T52" fmla="*/ 13 w 230"/>
                    <a:gd name="T53" fmla="*/ 54 h 286"/>
                    <a:gd name="T54" fmla="*/ 4 w 230"/>
                    <a:gd name="T55" fmla="*/ 73 h 286"/>
                    <a:gd name="T56" fmla="*/ 0 w 230"/>
                    <a:gd name="T57" fmla="*/ 91 h 286"/>
                    <a:gd name="T58" fmla="*/ 0 w 230"/>
                    <a:gd name="T59" fmla="*/ 109 h 286"/>
                    <a:gd name="T60" fmla="*/ 3 w 230"/>
                    <a:gd name="T61" fmla="*/ 127 h 286"/>
                    <a:gd name="T62" fmla="*/ 10 w 230"/>
                    <a:gd name="T63" fmla="*/ 146 h 286"/>
                    <a:gd name="T64" fmla="*/ 20 w 230"/>
                    <a:gd name="T65" fmla="*/ 162 h 286"/>
                    <a:gd name="T66" fmla="*/ 31 w 230"/>
                    <a:gd name="T67" fmla="*/ 178 h 286"/>
                    <a:gd name="T68" fmla="*/ 45 w 230"/>
                    <a:gd name="T69" fmla="*/ 201 h 286"/>
                    <a:gd name="T70" fmla="*/ 50 w 230"/>
                    <a:gd name="T71" fmla="*/ 215 h 286"/>
                    <a:gd name="T72" fmla="*/ 55 w 230"/>
                    <a:gd name="T73" fmla="*/ 232 h 286"/>
                    <a:gd name="T74" fmla="*/ 59 w 230"/>
                    <a:gd name="T75" fmla="*/ 253 h 286"/>
                    <a:gd name="T76" fmla="*/ 61 w 230"/>
                    <a:gd name="T77" fmla="*/ 269 h 286"/>
                    <a:gd name="T78" fmla="*/ 62 w 230"/>
                    <a:gd name="T79" fmla="*/ 273 h 286"/>
                    <a:gd name="T80" fmla="*/ 64 w 230"/>
                    <a:gd name="T81" fmla="*/ 275 h 286"/>
                    <a:gd name="T82" fmla="*/ 69 w 230"/>
                    <a:gd name="T83" fmla="*/ 278 h 286"/>
                    <a:gd name="T84" fmla="*/ 77 w 230"/>
                    <a:gd name="T85" fmla="*/ 281 h 286"/>
                    <a:gd name="T86" fmla="*/ 85 w 230"/>
                    <a:gd name="T87" fmla="*/ 283 h 286"/>
                    <a:gd name="T88" fmla="*/ 94 w 230"/>
                    <a:gd name="T89" fmla="*/ 284 h 286"/>
                    <a:gd name="T90" fmla="*/ 104 w 230"/>
                    <a:gd name="T91" fmla="*/ 285 h 286"/>
                    <a:gd name="T92" fmla="*/ 111 w 230"/>
                    <a:gd name="T93" fmla="*/ 285 h 286"/>
                    <a:gd name="T94" fmla="*/ 120 w 230"/>
                    <a:gd name="T95" fmla="*/ 285 h 286"/>
                    <a:gd name="T96" fmla="*/ 128 w 230"/>
                    <a:gd name="T97" fmla="*/ 284 h 286"/>
                    <a:gd name="T98" fmla="*/ 138 w 230"/>
                    <a:gd name="T99" fmla="*/ 283 h 286"/>
                    <a:gd name="T100" fmla="*/ 146 w 230"/>
                    <a:gd name="T101" fmla="*/ 282 h 286"/>
                    <a:gd name="T102" fmla="*/ 153 w 230"/>
                    <a:gd name="T103" fmla="*/ 280 h 286"/>
                    <a:gd name="T104" fmla="*/ 160 w 230"/>
                    <a:gd name="T105" fmla="*/ 278 h 28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w 230"/>
                    <a:gd name="T160" fmla="*/ 0 h 286"/>
                    <a:gd name="T161" fmla="*/ 230 w 230"/>
                    <a:gd name="T162" fmla="*/ 286 h 28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T159" t="T160" r="T161" b="T162"/>
                  <a:pathLst>
                    <a:path w="230" h="286">
                      <a:moveTo>
                        <a:pt x="160" y="278"/>
                      </a:moveTo>
                      <a:lnTo>
                        <a:pt x="162" y="276"/>
                      </a:lnTo>
                      <a:lnTo>
                        <a:pt x="164" y="275"/>
                      </a:lnTo>
                      <a:lnTo>
                        <a:pt x="165" y="275"/>
                      </a:lnTo>
                      <a:lnTo>
                        <a:pt x="165" y="274"/>
                      </a:lnTo>
                      <a:lnTo>
                        <a:pt x="166" y="273"/>
                      </a:lnTo>
                      <a:lnTo>
                        <a:pt x="167" y="272"/>
                      </a:lnTo>
                      <a:lnTo>
                        <a:pt x="167" y="271"/>
                      </a:lnTo>
                      <a:lnTo>
                        <a:pt x="167" y="270"/>
                      </a:lnTo>
                      <a:lnTo>
                        <a:pt x="167" y="269"/>
                      </a:lnTo>
                      <a:lnTo>
                        <a:pt x="168" y="264"/>
                      </a:lnTo>
                      <a:lnTo>
                        <a:pt x="174" y="228"/>
                      </a:lnTo>
                      <a:lnTo>
                        <a:pt x="176" y="222"/>
                      </a:lnTo>
                      <a:lnTo>
                        <a:pt x="176" y="218"/>
                      </a:lnTo>
                      <a:lnTo>
                        <a:pt x="179" y="213"/>
                      </a:lnTo>
                      <a:lnTo>
                        <a:pt x="181" y="207"/>
                      </a:lnTo>
                      <a:lnTo>
                        <a:pt x="184" y="202"/>
                      </a:lnTo>
                      <a:lnTo>
                        <a:pt x="186" y="198"/>
                      </a:lnTo>
                      <a:lnTo>
                        <a:pt x="187" y="194"/>
                      </a:lnTo>
                      <a:lnTo>
                        <a:pt x="190" y="191"/>
                      </a:lnTo>
                      <a:lnTo>
                        <a:pt x="193" y="185"/>
                      </a:lnTo>
                      <a:lnTo>
                        <a:pt x="196" y="177"/>
                      </a:lnTo>
                      <a:lnTo>
                        <a:pt x="201" y="172"/>
                      </a:lnTo>
                      <a:lnTo>
                        <a:pt x="204" y="168"/>
                      </a:lnTo>
                      <a:lnTo>
                        <a:pt x="209" y="161"/>
                      </a:lnTo>
                      <a:lnTo>
                        <a:pt x="213" y="155"/>
                      </a:lnTo>
                      <a:lnTo>
                        <a:pt x="216" y="151"/>
                      </a:lnTo>
                      <a:lnTo>
                        <a:pt x="218" y="146"/>
                      </a:lnTo>
                      <a:lnTo>
                        <a:pt x="221" y="139"/>
                      </a:lnTo>
                      <a:lnTo>
                        <a:pt x="223" y="134"/>
                      </a:lnTo>
                      <a:lnTo>
                        <a:pt x="225" y="128"/>
                      </a:lnTo>
                      <a:lnTo>
                        <a:pt x="226" y="124"/>
                      </a:lnTo>
                      <a:lnTo>
                        <a:pt x="227" y="118"/>
                      </a:lnTo>
                      <a:lnTo>
                        <a:pt x="229" y="112"/>
                      </a:lnTo>
                      <a:lnTo>
                        <a:pt x="229" y="104"/>
                      </a:lnTo>
                      <a:lnTo>
                        <a:pt x="229" y="96"/>
                      </a:lnTo>
                      <a:lnTo>
                        <a:pt x="227" y="90"/>
                      </a:lnTo>
                      <a:lnTo>
                        <a:pt x="226" y="85"/>
                      </a:lnTo>
                      <a:lnTo>
                        <a:pt x="226" y="80"/>
                      </a:lnTo>
                      <a:lnTo>
                        <a:pt x="224" y="74"/>
                      </a:lnTo>
                      <a:lnTo>
                        <a:pt x="221" y="68"/>
                      </a:lnTo>
                      <a:lnTo>
                        <a:pt x="219" y="62"/>
                      </a:lnTo>
                      <a:lnTo>
                        <a:pt x="216" y="56"/>
                      </a:lnTo>
                      <a:lnTo>
                        <a:pt x="213" y="51"/>
                      </a:lnTo>
                      <a:lnTo>
                        <a:pt x="210" y="45"/>
                      </a:lnTo>
                      <a:lnTo>
                        <a:pt x="205" y="39"/>
                      </a:lnTo>
                      <a:lnTo>
                        <a:pt x="201" y="35"/>
                      </a:lnTo>
                      <a:lnTo>
                        <a:pt x="196" y="31"/>
                      </a:lnTo>
                      <a:lnTo>
                        <a:pt x="191" y="27"/>
                      </a:lnTo>
                      <a:lnTo>
                        <a:pt x="185" y="23"/>
                      </a:lnTo>
                      <a:lnTo>
                        <a:pt x="181" y="18"/>
                      </a:lnTo>
                      <a:lnTo>
                        <a:pt x="174" y="15"/>
                      </a:lnTo>
                      <a:lnTo>
                        <a:pt x="167" y="11"/>
                      </a:lnTo>
                      <a:lnTo>
                        <a:pt x="160" y="8"/>
                      </a:lnTo>
                      <a:lnTo>
                        <a:pt x="152" y="6"/>
                      </a:lnTo>
                      <a:lnTo>
                        <a:pt x="145" y="4"/>
                      </a:lnTo>
                      <a:lnTo>
                        <a:pt x="139" y="2"/>
                      </a:lnTo>
                      <a:lnTo>
                        <a:pt x="133" y="1"/>
                      </a:lnTo>
                      <a:lnTo>
                        <a:pt x="127" y="0"/>
                      </a:lnTo>
                      <a:lnTo>
                        <a:pt x="120" y="0"/>
                      </a:lnTo>
                      <a:lnTo>
                        <a:pt x="113" y="0"/>
                      </a:lnTo>
                      <a:lnTo>
                        <a:pt x="105" y="0"/>
                      </a:lnTo>
                      <a:lnTo>
                        <a:pt x="101" y="0"/>
                      </a:lnTo>
                      <a:lnTo>
                        <a:pt x="94" y="2"/>
                      </a:lnTo>
                      <a:lnTo>
                        <a:pt x="89" y="2"/>
                      </a:lnTo>
                      <a:lnTo>
                        <a:pt x="82" y="4"/>
                      </a:lnTo>
                      <a:lnTo>
                        <a:pt x="77" y="5"/>
                      </a:lnTo>
                      <a:lnTo>
                        <a:pt x="71" y="7"/>
                      </a:lnTo>
                      <a:lnTo>
                        <a:pt x="67" y="9"/>
                      </a:lnTo>
                      <a:lnTo>
                        <a:pt x="62" y="11"/>
                      </a:lnTo>
                      <a:lnTo>
                        <a:pt x="57" y="14"/>
                      </a:lnTo>
                      <a:lnTo>
                        <a:pt x="53" y="16"/>
                      </a:lnTo>
                      <a:lnTo>
                        <a:pt x="47" y="21"/>
                      </a:lnTo>
                      <a:lnTo>
                        <a:pt x="42" y="24"/>
                      </a:lnTo>
                      <a:lnTo>
                        <a:pt x="37" y="27"/>
                      </a:lnTo>
                      <a:lnTo>
                        <a:pt x="33" y="31"/>
                      </a:lnTo>
                      <a:lnTo>
                        <a:pt x="28" y="35"/>
                      </a:lnTo>
                      <a:lnTo>
                        <a:pt x="24" y="39"/>
                      </a:lnTo>
                      <a:lnTo>
                        <a:pt x="20" y="43"/>
                      </a:lnTo>
                      <a:lnTo>
                        <a:pt x="16" y="48"/>
                      </a:lnTo>
                      <a:lnTo>
                        <a:pt x="13" y="54"/>
                      </a:lnTo>
                      <a:lnTo>
                        <a:pt x="8" y="60"/>
                      </a:lnTo>
                      <a:lnTo>
                        <a:pt x="6" y="67"/>
                      </a:lnTo>
                      <a:lnTo>
                        <a:pt x="4" y="73"/>
                      </a:lnTo>
                      <a:lnTo>
                        <a:pt x="3" y="80"/>
                      </a:lnTo>
                      <a:lnTo>
                        <a:pt x="2" y="86"/>
                      </a:lnTo>
                      <a:lnTo>
                        <a:pt x="0" y="91"/>
                      </a:lnTo>
                      <a:lnTo>
                        <a:pt x="0" y="97"/>
                      </a:lnTo>
                      <a:lnTo>
                        <a:pt x="0" y="103"/>
                      </a:lnTo>
                      <a:lnTo>
                        <a:pt x="0" y="109"/>
                      </a:lnTo>
                      <a:lnTo>
                        <a:pt x="0" y="114"/>
                      </a:lnTo>
                      <a:lnTo>
                        <a:pt x="2" y="121"/>
                      </a:lnTo>
                      <a:lnTo>
                        <a:pt x="3" y="127"/>
                      </a:lnTo>
                      <a:lnTo>
                        <a:pt x="5" y="132"/>
                      </a:lnTo>
                      <a:lnTo>
                        <a:pt x="8" y="139"/>
                      </a:lnTo>
                      <a:lnTo>
                        <a:pt x="10" y="146"/>
                      </a:lnTo>
                      <a:lnTo>
                        <a:pt x="13" y="151"/>
                      </a:lnTo>
                      <a:lnTo>
                        <a:pt x="17" y="156"/>
                      </a:lnTo>
                      <a:lnTo>
                        <a:pt x="20" y="162"/>
                      </a:lnTo>
                      <a:lnTo>
                        <a:pt x="24" y="167"/>
                      </a:lnTo>
                      <a:lnTo>
                        <a:pt x="28" y="172"/>
                      </a:lnTo>
                      <a:lnTo>
                        <a:pt x="31" y="178"/>
                      </a:lnTo>
                      <a:lnTo>
                        <a:pt x="37" y="188"/>
                      </a:lnTo>
                      <a:lnTo>
                        <a:pt x="42" y="197"/>
                      </a:lnTo>
                      <a:lnTo>
                        <a:pt x="45" y="201"/>
                      </a:lnTo>
                      <a:lnTo>
                        <a:pt x="47" y="205"/>
                      </a:lnTo>
                      <a:lnTo>
                        <a:pt x="48" y="210"/>
                      </a:lnTo>
                      <a:lnTo>
                        <a:pt x="50" y="215"/>
                      </a:lnTo>
                      <a:lnTo>
                        <a:pt x="53" y="219"/>
                      </a:lnTo>
                      <a:lnTo>
                        <a:pt x="53" y="225"/>
                      </a:lnTo>
                      <a:lnTo>
                        <a:pt x="55" y="232"/>
                      </a:lnTo>
                      <a:lnTo>
                        <a:pt x="56" y="240"/>
                      </a:lnTo>
                      <a:lnTo>
                        <a:pt x="57" y="246"/>
                      </a:lnTo>
                      <a:lnTo>
                        <a:pt x="59" y="253"/>
                      </a:lnTo>
                      <a:lnTo>
                        <a:pt x="59" y="259"/>
                      </a:lnTo>
                      <a:lnTo>
                        <a:pt x="59" y="263"/>
                      </a:lnTo>
                      <a:lnTo>
                        <a:pt x="61" y="269"/>
                      </a:lnTo>
                      <a:lnTo>
                        <a:pt x="62" y="270"/>
                      </a:lnTo>
                      <a:lnTo>
                        <a:pt x="62" y="272"/>
                      </a:lnTo>
                      <a:lnTo>
                        <a:pt x="62" y="273"/>
                      </a:lnTo>
                      <a:lnTo>
                        <a:pt x="63" y="273"/>
                      </a:lnTo>
                      <a:lnTo>
                        <a:pt x="63" y="274"/>
                      </a:lnTo>
                      <a:lnTo>
                        <a:pt x="64" y="275"/>
                      </a:lnTo>
                      <a:lnTo>
                        <a:pt x="65" y="276"/>
                      </a:lnTo>
                      <a:lnTo>
                        <a:pt x="68" y="277"/>
                      </a:lnTo>
                      <a:lnTo>
                        <a:pt x="69" y="278"/>
                      </a:lnTo>
                      <a:lnTo>
                        <a:pt x="73" y="279"/>
                      </a:lnTo>
                      <a:lnTo>
                        <a:pt x="75" y="280"/>
                      </a:lnTo>
                      <a:lnTo>
                        <a:pt x="77" y="281"/>
                      </a:lnTo>
                      <a:lnTo>
                        <a:pt x="79" y="281"/>
                      </a:lnTo>
                      <a:lnTo>
                        <a:pt x="82" y="282"/>
                      </a:lnTo>
                      <a:lnTo>
                        <a:pt x="85" y="283"/>
                      </a:lnTo>
                      <a:lnTo>
                        <a:pt x="88" y="283"/>
                      </a:lnTo>
                      <a:lnTo>
                        <a:pt x="91" y="283"/>
                      </a:lnTo>
                      <a:lnTo>
                        <a:pt x="94" y="284"/>
                      </a:lnTo>
                      <a:lnTo>
                        <a:pt x="97" y="284"/>
                      </a:lnTo>
                      <a:lnTo>
                        <a:pt x="99" y="284"/>
                      </a:lnTo>
                      <a:lnTo>
                        <a:pt x="104" y="285"/>
                      </a:lnTo>
                      <a:lnTo>
                        <a:pt x="105" y="285"/>
                      </a:lnTo>
                      <a:lnTo>
                        <a:pt x="109" y="285"/>
                      </a:lnTo>
                      <a:lnTo>
                        <a:pt x="111" y="285"/>
                      </a:lnTo>
                      <a:lnTo>
                        <a:pt x="114" y="285"/>
                      </a:lnTo>
                      <a:lnTo>
                        <a:pt x="118" y="285"/>
                      </a:lnTo>
                      <a:lnTo>
                        <a:pt x="120" y="285"/>
                      </a:lnTo>
                      <a:lnTo>
                        <a:pt x="124" y="285"/>
                      </a:lnTo>
                      <a:lnTo>
                        <a:pt x="125" y="285"/>
                      </a:lnTo>
                      <a:lnTo>
                        <a:pt x="128" y="284"/>
                      </a:lnTo>
                      <a:lnTo>
                        <a:pt x="132" y="284"/>
                      </a:lnTo>
                      <a:lnTo>
                        <a:pt x="135" y="284"/>
                      </a:lnTo>
                      <a:lnTo>
                        <a:pt x="138" y="283"/>
                      </a:lnTo>
                      <a:lnTo>
                        <a:pt x="141" y="283"/>
                      </a:lnTo>
                      <a:lnTo>
                        <a:pt x="144" y="283"/>
                      </a:lnTo>
                      <a:lnTo>
                        <a:pt x="146" y="282"/>
                      </a:lnTo>
                      <a:lnTo>
                        <a:pt x="148" y="281"/>
                      </a:lnTo>
                      <a:lnTo>
                        <a:pt x="152" y="281"/>
                      </a:lnTo>
                      <a:lnTo>
                        <a:pt x="153" y="280"/>
                      </a:lnTo>
                      <a:lnTo>
                        <a:pt x="155" y="279"/>
                      </a:lnTo>
                      <a:lnTo>
                        <a:pt x="158" y="278"/>
                      </a:lnTo>
                      <a:lnTo>
                        <a:pt x="160" y="278"/>
                      </a:lnTo>
                    </a:path>
                  </a:pathLst>
                </a:custGeom>
                <a:solidFill>
                  <a:srgbClr val="FAFD00"/>
                </a:solidFill>
                <a:ln w="12700" cap="rnd">
                  <a:solidFill>
                    <a:srgbClr val="C0C0C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sz="1600" b="1" dirty="0">
                    <a:solidFill>
                      <a:schemeClr val="tx2">
                        <a:lumMod val="75000"/>
                      </a:schemeClr>
                    </a:solidFill>
                    <a:cs typeface="Arial" charset="0"/>
                  </a:endParaRPr>
                </a:p>
              </p:txBody>
            </p:sp>
            <p:sp>
              <p:nvSpPr>
                <p:cNvPr id="1916981" name="Oval 39"/>
                <p:cNvSpPr>
                  <a:spLocks noChangeArrowheads="1"/>
                </p:cNvSpPr>
                <p:nvPr/>
              </p:nvSpPr>
              <p:spPr bwMode="auto">
                <a:xfrm>
                  <a:off x="1310" y="2981"/>
                  <a:ext cx="93" cy="20"/>
                </a:xfrm>
                <a:prstGeom prst="ellipse">
                  <a:avLst/>
                </a:prstGeom>
                <a:solidFill>
                  <a:srgbClr val="FAFD00"/>
                </a:solidFill>
                <a:ln w="127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en-US" sz="1600" b="1" dirty="0">
                    <a:solidFill>
                      <a:schemeClr val="tx2">
                        <a:lumMod val="75000"/>
                      </a:schemeClr>
                    </a:solidFill>
                    <a:cs typeface="Arial" charset="0"/>
                  </a:endParaRPr>
                </a:p>
              </p:txBody>
            </p:sp>
            <p:grpSp>
              <p:nvGrpSpPr>
                <p:cNvPr id="12" name="Group 40"/>
                <p:cNvGrpSpPr>
                  <a:grpSpLocks/>
                </p:cNvGrpSpPr>
                <p:nvPr/>
              </p:nvGrpSpPr>
              <p:grpSpPr bwMode="auto">
                <a:xfrm>
                  <a:off x="1355" y="2756"/>
                  <a:ext cx="92" cy="242"/>
                  <a:chOff x="1355" y="2756"/>
                  <a:chExt cx="92" cy="242"/>
                </a:xfrm>
              </p:grpSpPr>
              <p:sp>
                <p:nvSpPr>
                  <p:cNvPr id="1916983" name="Freeform 41"/>
                  <p:cNvSpPr>
                    <a:spLocks/>
                  </p:cNvSpPr>
                  <p:nvPr/>
                </p:nvSpPr>
                <p:spPr bwMode="auto">
                  <a:xfrm>
                    <a:off x="1415" y="2756"/>
                    <a:ext cx="32" cy="34"/>
                  </a:xfrm>
                  <a:custGeom>
                    <a:avLst/>
                    <a:gdLst>
                      <a:gd name="T0" fmla="*/ 0 w 32"/>
                      <a:gd name="T1" fmla="*/ 0 h 34"/>
                      <a:gd name="T2" fmla="*/ 8 w 32"/>
                      <a:gd name="T3" fmla="*/ 3 h 34"/>
                      <a:gd name="T4" fmla="*/ 15 w 32"/>
                      <a:gd name="T5" fmla="*/ 7 h 34"/>
                      <a:gd name="T6" fmla="*/ 21 w 32"/>
                      <a:gd name="T7" fmla="*/ 11 h 34"/>
                      <a:gd name="T8" fmla="*/ 25 w 32"/>
                      <a:gd name="T9" fmla="*/ 15 h 34"/>
                      <a:gd name="T10" fmla="*/ 28 w 32"/>
                      <a:gd name="T11" fmla="*/ 19 h 34"/>
                      <a:gd name="T12" fmla="*/ 30 w 32"/>
                      <a:gd name="T13" fmla="*/ 23 h 34"/>
                      <a:gd name="T14" fmla="*/ 31 w 32"/>
                      <a:gd name="T15" fmla="*/ 27 h 34"/>
                      <a:gd name="T16" fmla="*/ 19 w 32"/>
                      <a:gd name="T17" fmla="*/ 33 h 34"/>
                      <a:gd name="T18" fmla="*/ 19 w 32"/>
                      <a:gd name="T19" fmla="*/ 27 h 34"/>
                      <a:gd name="T20" fmla="*/ 17 w 32"/>
                      <a:gd name="T21" fmla="*/ 22 h 34"/>
                      <a:gd name="T22" fmla="*/ 14 w 32"/>
                      <a:gd name="T23" fmla="*/ 16 h 34"/>
                      <a:gd name="T24" fmla="*/ 10 w 32"/>
                      <a:gd name="T25" fmla="*/ 10 h 34"/>
                      <a:gd name="T26" fmla="*/ 6 w 32"/>
                      <a:gd name="T27" fmla="*/ 6 h 34"/>
                      <a:gd name="T28" fmla="*/ 0 w 32"/>
                      <a:gd name="T29" fmla="*/ 0 h 34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32"/>
                      <a:gd name="T46" fmla="*/ 0 h 34"/>
                      <a:gd name="T47" fmla="*/ 32 w 32"/>
                      <a:gd name="T48" fmla="*/ 34 h 34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32" h="34">
                        <a:moveTo>
                          <a:pt x="0" y="0"/>
                        </a:moveTo>
                        <a:lnTo>
                          <a:pt x="8" y="3"/>
                        </a:lnTo>
                        <a:lnTo>
                          <a:pt x="15" y="7"/>
                        </a:lnTo>
                        <a:lnTo>
                          <a:pt x="21" y="11"/>
                        </a:lnTo>
                        <a:lnTo>
                          <a:pt x="25" y="15"/>
                        </a:lnTo>
                        <a:lnTo>
                          <a:pt x="28" y="19"/>
                        </a:lnTo>
                        <a:lnTo>
                          <a:pt x="30" y="23"/>
                        </a:lnTo>
                        <a:lnTo>
                          <a:pt x="31" y="27"/>
                        </a:lnTo>
                        <a:lnTo>
                          <a:pt x="19" y="33"/>
                        </a:lnTo>
                        <a:lnTo>
                          <a:pt x="19" y="27"/>
                        </a:lnTo>
                        <a:lnTo>
                          <a:pt x="17" y="22"/>
                        </a:lnTo>
                        <a:lnTo>
                          <a:pt x="14" y="16"/>
                        </a:lnTo>
                        <a:lnTo>
                          <a:pt x="10" y="10"/>
                        </a:lnTo>
                        <a:lnTo>
                          <a:pt x="6" y="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AFD00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endParaRPr lang="en-US" sz="1600" b="1" dirty="0">
                      <a:solidFill>
                        <a:schemeClr val="tx2">
                          <a:lumMod val="75000"/>
                        </a:schemeClr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1916984" name="Freeform 42"/>
                  <p:cNvSpPr>
                    <a:spLocks/>
                  </p:cNvSpPr>
                  <p:nvPr/>
                </p:nvSpPr>
                <p:spPr bwMode="auto">
                  <a:xfrm>
                    <a:off x="1355" y="2938"/>
                    <a:ext cx="54" cy="60"/>
                  </a:xfrm>
                  <a:custGeom>
                    <a:avLst/>
                    <a:gdLst>
                      <a:gd name="T0" fmla="*/ 53 w 54"/>
                      <a:gd name="T1" fmla="*/ 0 h 60"/>
                      <a:gd name="T2" fmla="*/ 51 w 54"/>
                      <a:gd name="T3" fmla="*/ 2 h 60"/>
                      <a:gd name="T4" fmla="*/ 42 w 54"/>
                      <a:gd name="T5" fmla="*/ 38 h 60"/>
                      <a:gd name="T6" fmla="*/ 40 w 54"/>
                      <a:gd name="T7" fmla="*/ 42 h 60"/>
                      <a:gd name="T8" fmla="*/ 38 w 54"/>
                      <a:gd name="T9" fmla="*/ 44 h 60"/>
                      <a:gd name="T10" fmla="*/ 33 w 54"/>
                      <a:gd name="T11" fmla="*/ 47 h 60"/>
                      <a:gd name="T12" fmla="*/ 30 w 54"/>
                      <a:gd name="T13" fmla="*/ 49 h 60"/>
                      <a:gd name="T14" fmla="*/ 25 w 54"/>
                      <a:gd name="T15" fmla="*/ 52 h 60"/>
                      <a:gd name="T16" fmla="*/ 20 w 54"/>
                      <a:gd name="T17" fmla="*/ 54 h 60"/>
                      <a:gd name="T18" fmla="*/ 15 w 54"/>
                      <a:gd name="T19" fmla="*/ 54 h 60"/>
                      <a:gd name="T20" fmla="*/ 11 w 54"/>
                      <a:gd name="T21" fmla="*/ 55 h 60"/>
                      <a:gd name="T22" fmla="*/ 6 w 54"/>
                      <a:gd name="T23" fmla="*/ 56 h 60"/>
                      <a:gd name="T24" fmla="*/ 0 w 54"/>
                      <a:gd name="T25" fmla="*/ 56 h 60"/>
                      <a:gd name="T26" fmla="*/ 1 w 54"/>
                      <a:gd name="T27" fmla="*/ 58 h 60"/>
                      <a:gd name="T28" fmla="*/ 5 w 54"/>
                      <a:gd name="T29" fmla="*/ 59 h 60"/>
                      <a:gd name="T30" fmla="*/ 8 w 54"/>
                      <a:gd name="T31" fmla="*/ 59 h 60"/>
                      <a:gd name="T32" fmla="*/ 13 w 54"/>
                      <a:gd name="T33" fmla="*/ 58 h 60"/>
                      <a:gd name="T34" fmla="*/ 16 w 54"/>
                      <a:gd name="T35" fmla="*/ 58 h 60"/>
                      <a:gd name="T36" fmla="*/ 21 w 54"/>
                      <a:gd name="T37" fmla="*/ 57 h 60"/>
                      <a:gd name="T38" fmla="*/ 25 w 54"/>
                      <a:gd name="T39" fmla="*/ 56 h 60"/>
                      <a:gd name="T40" fmla="*/ 30 w 54"/>
                      <a:gd name="T41" fmla="*/ 55 h 60"/>
                      <a:gd name="T42" fmla="*/ 33 w 54"/>
                      <a:gd name="T43" fmla="*/ 54 h 60"/>
                      <a:gd name="T44" fmla="*/ 37 w 54"/>
                      <a:gd name="T45" fmla="*/ 54 h 60"/>
                      <a:gd name="T46" fmla="*/ 42 w 54"/>
                      <a:gd name="T47" fmla="*/ 51 h 60"/>
                      <a:gd name="T48" fmla="*/ 43 w 54"/>
                      <a:gd name="T49" fmla="*/ 49 h 60"/>
                      <a:gd name="T50" fmla="*/ 44 w 54"/>
                      <a:gd name="T51" fmla="*/ 47 h 60"/>
                      <a:gd name="T52" fmla="*/ 45 w 54"/>
                      <a:gd name="T53" fmla="*/ 44 h 60"/>
                      <a:gd name="T54" fmla="*/ 46 w 54"/>
                      <a:gd name="T55" fmla="*/ 40 h 60"/>
                      <a:gd name="T56" fmla="*/ 53 w 54"/>
                      <a:gd name="T57" fmla="*/ 0 h 60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w 54"/>
                      <a:gd name="T88" fmla="*/ 0 h 60"/>
                      <a:gd name="T89" fmla="*/ 54 w 54"/>
                      <a:gd name="T90" fmla="*/ 60 h 60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T87" t="T88" r="T89" b="T90"/>
                    <a:pathLst>
                      <a:path w="54" h="60">
                        <a:moveTo>
                          <a:pt x="53" y="0"/>
                        </a:moveTo>
                        <a:lnTo>
                          <a:pt x="51" y="2"/>
                        </a:lnTo>
                        <a:lnTo>
                          <a:pt x="42" y="38"/>
                        </a:lnTo>
                        <a:lnTo>
                          <a:pt x="40" y="42"/>
                        </a:lnTo>
                        <a:lnTo>
                          <a:pt x="38" y="44"/>
                        </a:lnTo>
                        <a:lnTo>
                          <a:pt x="33" y="47"/>
                        </a:lnTo>
                        <a:lnTo>
                          <a:pt x="30" y="49"/>
                        </a:lnTo>
                        <a:lnTo>
                          <a:pt x="25" y="52"/>
                        </a:lnTo>
                        <a:lnTo>
                          <a:pt x="20" y="54"/>
                        </a:lnTo>
                        <a:lnTo>
                          <a:pt x="15" y="54"/>
                        </a:lnTo>
                        <a:lnTo>
                          <a:pt x="11" y="55"/>
                        </a:lnTo>
                        <a:lnTo>
                          <a:pt x="6" y="56"/>
                        </a:lnTo>
                        <a:lnTo>
                          <a:pt x="0" y="56"/>
                        </a:lnTo>
                        <a:lnTo>
                          <a:pt x="1" y="58"/>
                        </a:lnTo>
                        <a:lnTo>
                          <a:pt x="5" y="59"/>
                        </a:lnTo>
                        <a:lnTo>
                          <a:pt x="8" y="59"/>
                        </a:lnTo>
                        <a:lnTo>
                          <a:pt x="13" y="58"/>
                        </a:lnTo>
                        <a:lnTo>
                          <a:pt x="16" y="58"/>
                        </a:lnTo>
                        <a:lnTo>
                          <a:pt x="21" y="57"/>
                        </a:lnTo>
                        <a:lnTo>
                          <a:pt x="25" y="56"/>
                        </a:lnTo>
                        <a:lnTo>
                          <a:pt x="30" y="55"/>
                        </a:lnTo>
                        <a:lnTo>
                          <a:pt x="33" y="54"/>
                        </a:lnTo>
                        <a:lnTo>
                          <a:pt x="37" y="54"/>
                        </a:lnTo>
                        <a:lnTo>
                          <a:pt x="42" y="51"/>
                        </a:lnTo>
                        <a:lnTo>
                          <a:pt x="43" y="49"/>
                        </a:lnTo>
                        <a:lnTo>
                          <a:pt x="44" y="47"/>
                        </a:lnTo>
                        <a:lnTo>
                          <a:pt x="45" y="44"/>
                        </a:lnTo>
                        <a:lnTo>
                          <a:pt x="46" y="40"/>
                        </a:lnTo>
                        <a:lnTo>
                          <a:pt x="53" y="0"/>
                        </a:lnTo>
                      </a:path>
                    </a:pathLst>
                  </a:custGeom>
                  <a:solidFill>
                    <a:srgbClr val="FAFD00"/>
                  </a:solidFill>
                  <a:ln w="127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endParaRPr lang="en-US" sz="1600" b="1" dirty="0">
                      <a:solidFill>
                        <a:schemeClr val="tx2">
                          <a:lumMod val="75000"/>
                        </a:schemeClr>
                      </a:solidFill>
                      <a:cs typeface="Arial" charset="0"/>
                    </a:endParaRPr>
                  </a:p>
                </p:txBody>
              </p:sp>
            </p:grpSp>
          </p:grpSp>
        </p:grpSp>
        <p:pic>
          <p:nvPicPr>
            <p:cNvPr id="1916986" name="Picture 5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63739" y="3756025"/>
              <a:ext cx="530225" cy="4460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pic>
          <p:nvPicPr>
            <p:cNvPr id="1916987" name="Picture 5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598614" y="4262438"/>
              <a:ext cx="447675" cy="4079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</p:pic>
        <p:pic>
          <p:nvPicPr>
            <p:cNvPr id="1916988" name="Picture 59" descr="BLLPNS0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447801" y="4792663"/>
              <a:ext cx="649288" cy="368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16989" name="Rectangle 60"/>
          <p:cNvSpPr>
            <a:spLocks noGrp="1" noChangeArrowheads="1"/>
          </p:cNvSpPr>
          <p:nvPr>
            <p:ph type="title" idx="4294967295"/>
          </p:nvPr>
        </p:nvSpPr>
        <p:spPr>
          <a:xfrm>
            <a:off x="219075" y="215900"/>
            <a:ext cx="8534400" cy="990600"/>
          </a:xfrm>
        </p:spPr>
        <p:txBody>
          <a:bodyPr/>
          <a:lstStyle/>
          <a:p>
            <a:r>
              <a:rPr lang="en-US" dirty="0"/>
              <a:t>Category Maturity Life Cycle</a:t>
            </a:r>
            <a:endParaRPr lang="en-US" sz="2400" dirty="0">
              <a:solidFill>
                <a:schemeClr val="folHlink"/>
              </a:solidFill>
            </a:endParaRPr>
          </a:p>
        </p:txBody>
      </p:sp>
      <p:sp>
        <p:nvSpPr>
          <p:cNvPr id="62" name="Text Box 43"/>
          <p:cNvSpPr txBox="1">
            <a:spLocks noChangeArrowheads="1"/>
          </p:cNvSpPr>
          <p:nvPr/>
        </p:nvSpPr>
        <p:spPr bwMode="auto">
          <a:xfrm>
            <a:off x="788505" y="3665537"/>
            <a:ext cx="1050289" cy="523220"/>
          </a:xfrm>
          <a:prstGeom prst="rect">
            <a:avLst/>
          </a:prstGeom>
          <a:noFill/>
          <a:ln w="19050" cap="rnd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342900" indent="-342900" algn="ctr">
              <a:buClr>
                <a:schemeClr val="tx2"/>
              </a:buClr>
              <a:buSzPct val="125000"/>
            </a:pPr>
            <a:r>
              <a:rPr lang="en-US" sz="1400" dirty="0" smtClean="0">
                <a:solidFill>
                  <a:schemeClr val="tx1"/>
                </a:solidFill>
                <a:cs typeface="Arial" charset="0"/>
              </a:rPr>
              <a:t>Emerging</a:t>
            </a:r>
            <a:endParaRPr lang="en-US" sz="1400" dirty="0">
              <a:solidFill>
                <a:schemeClr val="tx1"/>
              </a:solidFill>
              <a:cs typeface="Arial" charset="0"/>
            </a:endParaRPr>
          </a:p>
          <a:p>
            <a:pPr marL="342900" indent="-342900" algn="ctr">
              <a:buClr>
                <a:schemeClr val="tx2"/>
              </a:buClr>
              <a:buSzPct val="125000"/>
            </a:pPr>
            <a:r>
              <a:rPr lang="en-US" sz="1400" dirty="0" smtClean="0">
                <a:cs typeface="Arial" charset="0"/>
              </a:rPr>
              <a:t>Categories</a:t>
            </a:r>
            <a:endParaRPr lang="en-US" sz="14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038600" y="6172200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2.1</a:t>
            </a:r>
            <a:endParaRPr lang="en-US" sz="16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16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16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16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16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6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6940" grpId="0"/>
      <p:bldP spid="1916941" grpId="0"/>
      <p:bldP spid="1916942" grpId="0"/>
      <p:bldP spid="1916943" grpId="0" animBg="1"/>
      <p:bldP spid="1916944" grpId="0" animBg="1"/>
      <p:bldP spid="1916945" grpId="0"/>
      <p:bldP spid="1916950" grpId="0"/>
      <p:bldP spid="1916951" grpId="0"/>
      <p:bldP spid="1916952" grpId="0"/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Portfolio Management</a:t>
            </a:r>
            <a:br>
              <a:rPr lang="en-US" dirty="0" smtClean="0"/>
            </a:br>
            <a:r>
              <a:rPr lang="en-US" sz="3100" dirty="0" smtClean="0"/>
              <a:t>The Growth/Materiality Matrix</a:t>
            </a:r>
            <a:endParaRPr lang="en-US" dirty="0"/>
          </a:p>
        </p:txBody>
      </p:sp>
      <p:grpSp>
        <p:nvGrpSpPr>
          <p:cNvPr id="2" name="Group 16"/>
          <p:cNvGrpSpPr/>
          <p:nvPr/>
        </p:nvGrpSpPr>
        <p:grpSpPr>
          <a:xfrm>
            <a:off x="3434487" y="2755900"/>
            <a:ext cx="2959100" cy="2959100"/>
            <a:chOff x="2616200" y="2419350"/>
            <a:chExt cx="2959100" cy="2959100"/>
          </a:xfrm>
        </p:grpSpPr>
        <p:cxnSp>
          <p:nvCxnSpPr>
            <p:cNvPr id="15" name="Straight Connector 14"/>
            <p:cNvCxnSpPr/>
            <p:nvPr/>
          </p:nvCxnSpPr>
          <p:spPr bwMode="auto">
            <a:xfrm>
              <a:off x="2616200" y="3898900"/>
              <a:ext cx="29591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rot="5400000">
              <a:off x="2616200" y="3898900"/>
              <a:ext cx="29591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TextBox 17"/>
          <p:cNvSpPr txBox="1"/>
          <p:nvPr/>
        </p:nvSpPr>
        <p:spPr>
          <a:xfrm>
            <a:off x="3348332" y="1885950"/>
            <a:ext cx="10807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High</a:t>
            </a:r>
          </a:p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Growth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77321" y="1885950"/>
            <a:ext cx="10807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Low</a:t>
            </a:r>
          </a:p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Growth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27467" y="3200400"/>
            <a:ext cx="11512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Material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57232" y="4549914"/>
            <a:ext cx="11512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Not</a:t>
            </a:r>
          </a:p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Material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02648" y="4691906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Emerging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5536523" y="3219450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Mature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3394711" y="321945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Growth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5450871" y="4691906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Declining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4511830" y="4267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1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11830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2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65824" y="38100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3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953000" y="4267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4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38600" y="6172200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2.2</a:t>
            </a:r>
            <a:endParaRPr lang="en-US" sz="16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1"/>
          <p:cNvSpPr>
            <a:spLocks noGrp="1" noChangeArrowheads="1"/>
          </p:cNvSpPr>
          <p:nvPr>
            <p:ph type="title"/>
          </p:nvPr>
        </p:nvSpPr>
        <p:spPr>
          <a:xfrm>
            <a:off x="214313" y="250825"/>
            <a:ext cx="8686800" cy="990600"/>
          </a:xfrm>
        </p:spPr>
        <p:txBody>
          <a:bodyPr/>
          <a:lstStyle/>
          <a:p>
            <a:r>
              <a:rPr lang="en-US" sz="2800" dirty="0" smtClean="0"/>
              <a:t>Typical Portfolio Pattern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900363" y="1414463"/>
            <a:ext cx="2176462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High </a:t>
            </a:r>
            <a:r>
              <a:rPr lang="en-US" sz="2000" dirty="0" smtClean="0"/>
              <a:t>Growth</a:t>
            </a:r>
          </a:p>
          <a:p>
            <a:pPr algn="ctr"/>
            <a:r>
              <a:rPr lang="en-US" sz="2000" dirty="0" smtClean="0"/>
              <a:t>Categories</a:t>
            </a:r>
            <a:endParaRPr lang="en-US" sz="2000" dirty="0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935538" y="1414463"/>
            <a:ext cx="20193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dirty="0"/>
              <a:t>Low </a:t>
            </a:r>
            <a:r>
              <a:rPr lang="en-US" sz="2000" dirty="0" smtClean="0"/>
              <a:t>Growth</a:t>
            </a:r>
          </a:p>
          <a:p>
            <a:pPr algn="ctr"/>
            <a:r>
              <a:rPr lang="en-US" sz="2000" dirty="0" smtClean="0"/>
              <a:t>Categories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122363" y="2511425"/>
            <a:ext cx="2230437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/>
              <a:t>Material to Current Financials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146175" y="4406900"/>
            <a:ext cx="2686050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/>
            <a:r>
              <a:rPr lang="en-US" sz="2000" dirty="0"/>
              <a:t>Not Material</a:t>
            </a:r>
            <a:endParaRPr lang="en-US" sz="1600" dirty="0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825875" y="2633663"/>
            <a:ext cx="2366963" cy="2366962"/>
            <a:chOff x="2149" y="1280"/>
            <a:chExt cx="1670" cy="1670"/>
          </a:xfrm>
        </p:grpSpPr>
        <p:sp>
          <p:nvSpPr>
            <p:cNvPr id="32793" name="Line 9"/>
            <p:cNvSpPr>
              <a:spLocks noChangeShapeType="1"/>
            </p:cNvSpPr>
            <p:nvPr/>
          </p:nvSpPr>
          <p:spPr bwMode="auto">
            <a:xfrm>
              <a:off x="2984" y="1280"/>
              <a:ext cx="0" cy="1670"/>
            </a:xfrm>
            <a:prstGeom prst="line">
              <a:avLst/>
            </a:prstGeom>
            <a:noFill/>
            <a:ln w="38100">
              <a:solidFill>
                <a:srgbClr val="648ED8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94" name="Line 9"/>
            <p:cNvSpPr>
              <a:spLocks noChangeShapeType="1"/>
            </p:cNvSpPr>
            <p:nvPr/>
          </p:nvSpPr>
          <p:spPr bwMode="auto">
            <a:xfrm rot="-5400000">
              <a:off x="2984" y="1280"/>
              <a:ext cx="0" cy="1670"/>
            </a:xfrm>
            <a:prstGeom prst="line">
              <a:avLst/>
            </a:prstGeom>
            <a:noFill/>
            <a:ln w="38100">
              <a:solidFill>
                <a:srgbClr val="648ED8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777" name="Oval 30"/>
          <p:cNvSpPr>
            <a:spLocks noChangeArrowheads="1"/>
          </p:cNvSpPr>
          <p:nvPr/>
        </p:nvSpPr>
        <p:spPr bwMode="auto">
          <a:xfrm>
            <a:off x="4813300" y="2833688"/>
            <a:ext cx="665163" cy="665162"/>
          </a:xfrm>
          <a:prstGeom prst="ellipse">
            <a:avLst/>
          </a:prstGeom>
          <a:solidFill>
            <a:srgbClr val="9EB8E6"/>
          </a:solidFill>
          <a:ln w="28575" cap="rnd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2778" name="Oval 32"/>
          <p:cNvSpPr>
            <a:spLocks noChangeArrowheads="1"/>
          </p:cNvSpPr>
          <p:nvPr/>
        </p:nvSpPr>
        <p:spPr bwMode="auto">
          <a:xfrm>
            <a:off x="5664200" y="3217863"/>
            <a:ext cx="503238" cy="519112"/>
          </a:xfrm>
          <a:prstGeom prst="ellipse">
            <a:avLst/>
          </a:prstGeom>
          <a:solidFill>
            <a:srgbClr val="9EB8E6"/>
          </a:solidFill>
          <a:ln w="28575" cap="rnd" algn="ctr">
            <a:solidFill>
              <a:schemeClr val="folHlink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2779" name="Oval 34"/>
          <p:cNvSpPr>
            <a:spLocks noChangeArrowheads="1"/>
          </p:cNvSpPr>
          <p:nvPr/>
        </p:nvSpPr>
        <p:spPr bwMode="auto">
          <a:xfrm>
            <a:off x="5807075" y="2246313"/>
            <a:ext cx="896938" cy="896937"/>
          </a:xfrm>
          <a:prstGeom prst="ellipse">
            <a:avLst/>
          </a:prstGeom>
          <a:solidFill>
            <a:srgbClr val="9EB8E6"/>
          </a:solidFill>
          <a:ln w="28575" cap="rnd" algn="ctr">
            <a:solidFill>
              <a:schemeClr val="folHlink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2780" name="Oval 36"/>
          <p:cNvSpPr>
            <a:spLocks noChangeArrowheads="1"/>
          </p:cNvSpPr>
          <p:nvPr/>
        </p:nvSpPr>
        <p:spPr bwMode="auto">
          <a:xfrm>
            <a:off x="4019550" y="4632325"/>
            <a:ext cx="66675" cy="66675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2781" name="Oval 37"/>
          <p:cNvSpPr>
            <a:spLocks noChangeArrowheads="1"/>
          </p:cNvSpPr>
          <p:nvPr/>
        </p:nvSpPr>
        <p:spPr bwMode="auto">
          <a:xfrm>
            <a:off x="4019550" y="4360863"/>
            <a:ext cx="66675" cy="66675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2782" name="Oval 38"/>
          <p:cNvSpPr>
            <a:spLocks noChangeArrowheads="1"/>
          </p:cNvSpPr>
          <p:nvPr/>
        </p:nvSpPr>
        <p:spPr bwMode="auto">
          <a:xfrm>
            <a:off x="4171950" y="4513263"/>
            <a:ext cx="66675" cy="66675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2783" name="Oval 39"/>
          <p:cNvSpPr>
            <a:spLocks noChangeArrowheads="1"/>
          </p:cNvSpPr>
          <p:nvPr/>
        </p:nvSpPr>
        <p:spPr bwMode="auto">
          <a:xfrm>
            <a:off x="4308475" y="4583113"/>
            <a:ext cx="66675" cy="66675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2784" name="Oval 40"/>
          <p:cNvSpPr>
            <a:spLocks noChangeArrowheads="1"/>
          </p:cNvSpPr>
          <p:nvPr/>
        </p:nvSpPr>
        <p:spPr bwMode="auto">
          <a:xfrm>
            <a:off x="4156075" y="3962400"/>
            <a:ext cx="254000" cy="254000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2785" name="Oval 41"/>
          <p:cNvSpPr>
            <a:spLocks noChangeArrowheads="1"/>
          </p:cNvSpPr>
          <p:nvPr/>
        </p:nvSpPr>
        <p:spPr bwMode="auto">
          <a:xfrm>
            <a:off x="4470400" y="4198938"/>
            <a:ext cx="152400" cy="152400"/>
          </a:xfrm>
          <a:prstGeom prst="ellipse">
            <a:avLst/>
          </a:prstGeom>
          <a:solidFill>
            <a:schemeClr val="accent1"/>
          </a:solidFill>
          <a:ln w="28575" cap="rnd" algn="ctr">
            <a:solidFill>
              <a:schemeClr val="accent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2786" name="Oval 42"/>
          <p:cNvSpPr>
            <a:spLocks noChangeArrowheads="1"/>
          </p:cNvSpPr>
          <p:nvPr/>
        </p:nvSpPr>
        <p:spPr bwMode="auto">
          <a:xfrm>
            <a:off x="5381625" y="4224338"/>
            <a:ext cx="277813" cy="277812"/>
          </a:xfrm>
          <a:prstGeom prst="ellipse">
            <a:avLst/>
          </a:prstGeom>
          <a:solidFill>
            <a:schemeClr val="accent2"/>
          </a:solidFill>
          <a:ln w="28575" cap="rnd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2787" name="Oval 44"/>
          <p:cNvSpPr>
            <a:spLocks noChangeArrowheads="1"/>
          </p:cNvSpPr>
          <p:nvPr/>
        </p:nvSpPr>
        <p:spPr bwMode="auto">
          <a:xfrm>
            <a:off x="5659438" y="4641850"/>
            <a:ext cx="150812" cy="150813"/>
          </a:xfrm>
          <a:prstGeom prst="ellipse">
            <a:avLst/>
          </a:prstGeom>
          <a:solidFill>
            <a:schemeClr val="accent2"/>
          </a:solidFill>
          <a:ln w="28575" cap="rnd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32789" name="TextBox 24"/>
          <p:cNvSpPr txBox="1">
            <a:spLocks noChangeArrowheads="1"/>
          </p:cNvSpPr>
          <p:nvPr/>
        </p:nvSpPr>
        <p:spPr bwMode="auto">
          <a:xfrm>
            <a:off x="4711700" y="3829050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 dirty="0"/>
              <a:t>1</a:t>
            </a:r>
          </a:p>
        </p:txBody>
      </p:sp>
      <p:sp>
        <p:nvSpPr>
          <p:cNvPr id="32790" name="TextBox 25"/>
          <p:cNvSpPr txBox="1">
            <a:spLocks noChangeArrowheads="1"/>
          </p:cNvSpPr>
          <p:nvPr/>
        </p:nvSpPr>
        <p:spPr bwMode="auto">
          <a:xfrm>
            <a:off x="4711700" y="35099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/>
              <a:t>2</a:t>
            </a:r>
          </a:p>
        </p:txBody>
      </p:sp>
      <p:sp>
        <p:nvSpPr>
          <p:cNvPr id="32791" name="TextBox 26"/>
          <p:cNvSpPr txBox="1">
            <a:spLocks noChangeArrowheads="1"/>
          </p:cNvSpPr>
          <p:nvPr/>
        </p:nvSpPr>
        <p:spPr bwMode="auto">
          <a:xfrm>
            <a:off x="5033963" y="350996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/>
              <a:t>3</a:t>
            </a:r>
          </a:p>
        </p:txBody>
      </p:sp>
      <p:sp>
        <p:nvSpPr>
          <p:cNvPr id="32792" name="TextBox 27"/>
          <p:cNvSpPr txBox="1">
            <a:spLocks noChangeArrowheads="1"/>
          </p:cNvSpPr>
          <p:nvPr/>
        </p:nvSpPr>
        <p:spPr bwMode="auto">
          <a:xfrm>
            <a:off x="5033963" y="3829050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0"/>
              <a:t>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038600" y="6172200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2.3</a:t>
            </a:r>
            <a:endParaRPr lang="en-US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4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96938" y="188913"/>
            <a:ext cx="8001000" cy="944562"/>
          </a:xfrm>
        </p:spPr>
        <p:txBody>
          <a:bodyPr>
            <a:normAutofit fontScale="90000"/>
          </a:bodyPr>
          <a:lstStyle/>
          <a:p>
            <a:r>
              <a:rPr lang="en-US" sz="3100" dirty="0"/>
              <a:t>Managing </a:t>
            </a:r>
            <a:r>
              <a:rPr lang="en-US" sz="3100" dirty="0" smtClean="0"/>
              <a:t>a Portfolio </a:t>
            </a:r>
            <a:r>
              <a:rPr lang="en-US" dirty="0"/>
              <a:t/>
            </a:r>
            <a:br>
              <a:rPr lang="en-US" dirty="0"/>
            </a:br>
            <a:r>
              <a:rPr lang="en-US" sz="2800" b="0" dirty="0">
                <a:solidFill>
                  <a:schemeClr val="tx2"/>
                </a:solidFill>
              </a:rPr>
              <a:t>The Three Horizons Model</a:t>
            </a:r>
            <a:endParaRPr lang="en-US" b="0" dirty="0">
              <a:solidFill>
                <a:schemeClr val="tx2"/>
              </a:solidFill>
            </a:endParaRPr>
          </a:p>
        </p:txBody>
      </p:sp>
      <p:pic>
        <p:nvPicPr>
          <p:cNvPr id="2224131" name="Picture 3" descr="wav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65200" y="1560513"/>
            <a:ext cx="763905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24132" name="Freeform 4"/>
          <p:cNvSpPr>
            <a:spLocks/>
          </p:cNvSpPr>
          <p:nvPr/>
        </p:nvSpPr>
        <p:spPr bwMode="auto">
          <a:xfrm>
            <a:off x="1058863" y="1436688"/>
            <a:ext cx="7212012" cy="4732337"/>
          </a:xfrm>
          <a:custGeom>
            <a:avLst/>
            <a:gdLst>
              <a:gd name="T0" fmla="*/ 0 w 4452"/>
              <a:gd name="T1" fmla="*/ 0 h 2467"/>
              <a:gd name="T2" fmla="*/ 0 w 4452"/>
              <a:gd name="T3" fmla="*/ 2147483647 h 2467"/>
              <a:gd name="T4" fmla="*/ 2147483647 w 4452"/>
              <a:gd name="T5" fmla="*/ 2147483647 h 2467"/>
              <a:gd name="T6" fmla="*/ 0 60000 65536"/>
              <a:gd name="T7" fmla="*/ 0 60000 65536"/>
              <a:gd name="T8" fmla="*/ 0 60000 65536"/>
              <a:gd name="T9" fmla="*/ 0 w 4452"/>
              <a:gd name="T10" fmla="*/ 0 h 2467"/>
              <a:gd name="T11" fmla="*/ 4452 w 4452"/>
              <a:gd name="T12" fmla="*/ 2467 h 246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452" h="2467">
                <a:moveTo>
                  <a:pt x="0" y="0"/>
                </a:moveTo>
                <a:lnTo>
                  <a:pt x="0" y="2467"/>
                </a:lnTo>
                <a:lnTo>
                  <a:pt x="4452" y="2467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stealth" w="med" len="med"/>
            <a:tailEnd type="stealth" w="med" len="med"/>
          </a:ln>
        </p:spPr>
        <p:txBody>
          <a:bodyPr lIns="93296" tIns="46648" rIns="93296" bIns="46648"/>
          <a:lstStyle/>
          <a:p>
            <a:pPr algn="l"/>
            <a:endParaRPr lang="en-US">
              <a:solidFill>
                <a:schemeClr val="tx1"/>
              </a:solidFill>
            </a:endParaRPr>
          </a:p>
        </p:txBody>
      </p:sp>
      <p:sp>
        <p:nvSpPr>
          <p:cNvPr id="2224133" name="Text Box 6"/>
          <p:cNvSpPr txBox="1">
            <a:spLocks noChangeArrowheads="1"/>
          </p:cNvSpPr>
          <p:nvPr/>
        </p:nvSpPr>
        <p:spPr bwMode="auto">
          <a:xfrm>
            <a:off x="2057400" y="5094288"/>
            <a:ext cx="1527175" cy="5683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93266" tIns="46633" rIns="93266" bIns="46633">
            <a:spAutoFit/>
          </a:bodyPr>
          <a:lstStyle/>
          <a:p>
            <a:pPr algn="l"/>
            <a:r>
              <a:rPr lang="en-US" sz="1400">
                <a:solidFill>
                  <a:schemeClr val="tx1"/>
                </a:solidFill>
              </a:rPr>
              <a:t>Horizon 1</a:t>
            </a:r>
          </a:p>
          <a:p>
            <a:pPr algn="l"/>
            <a:r>
              <a:rPr lang="en-US" sz="1400">
                <a:solidFill>
                  <a:schemeClr val="tx1"/>
                </a:solidFill>
              </a:rPr>
              <a:t>0 to 12 months</a:t>
            </a:r>
          </a:p>
        </p:txBody>
      </p:sp>
      <p:sp>
        <p:nvSpPr>
          <p:cNvPr id="2224134" name="Text Box 7"/>
          <p:cNvSpPr txBox="1">
            <a:spLocks noChangeArrowheads="1"/>
          </p:cNvSpPr>
          <p:nvPr/>
        </p:nvSpPr>
        <p:spPr bwMode="auto">
          <a:xfrm>
            <a:off x="3759200" y="3798888"/>
            <a:ext cx="2047875" cy="5683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93266" tIns="46633" rIns="93266" bIns="46633">
            <a:spAutoFit/>
          </a:bodyPr>
          <a:lstStyle/>
          <a:p>
            <a:pPr algn="l"/>
            <a:r>
              <a:rPr lang="en-US" sz="1400">
                <a:solidFill>
                  <a:schemeClr val="tx1"/>
                </a:solidFill>
              </a:rPr>
              <a:t>Horizon 2</a:t>
            </a:r>
          </a:p>
          <a:p>
            <a:pPr algn="l"/>
            <a:r>
              <a:rPr lang="en-US" sz="1400">
                <a:solidFill>
                  <a:schemeClr val="tx1"/>
                </a:solidFill>
              </a:rPr>
              <a:t>12 to 36 months</a:t>
            </a:r>
          </a:p>
        </p:txBody>
      </p:sp>
      <p:sp>
        <p:nvSpPr>
          <p:cNvPr id="2224135" name="Text Box 8"/>
          <p:cNvSpPr txBox="1">
            <a:spLocks noChangeArrowheads="1"/>
          </p:cNvSpPr>
          <p:nvPr/>
        </p:nvSpPr>
        <p:spPr bwMode="auto">
          <a:xfrm>
            <a:off x="5715000" y="2503488"/>
            <a:ext cx="2047875" cy="5683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93266" tIns="46633" rIns="93266" bIns="46633">
            <a:spAutoFit/>
          </a:bodyPr>
          <a:lstStyle/>
          <a:p>
            <a:pPr algn="l"/>
            <a:r>
              <a:rPr lang="en-US" sz="1400">
                <a:solidFill>
                  <a:schemeClr val="tx1"/>
                </a:solidFill>
              </a:rPr>
              <a:t>Horizon 3</a:t>
            </a:r>
          </a:p>
          <a:p>
            <a:pPr algn="l"/>
            <a:r>
              <a:rPr lang="en-US" sz="1400">
                <a:solidFill>
                  <a:schemeClr val="tx1"/>
                </a:solidFill>
              </a:rPr>
              <a:t>36 to 72 months</a:t>
            </a:r>
          </a:p>
        </p:txBody>
      </p:sp>
      <p:sp>
        <p:nvSpPr>
          <p:cNvPr id="2224136" name="Rectangular Callout 9"/>
          <p:cNvSpPr>
            <a:spLocks noChangeArrowheads="1"/>
          </p:cNvSpPr>
          <p:nvPr/>
        </p:nvSpPr>
        <p:spPr bwMode="auto">
          <a:xfrm>
            <a:off x="1371600" y="3113088"/>
            <a:ext cx="1371600" cy="1676400"/>
          </a:xfrm>
          <a:prstGeom prst="wedgeRectCallout">
            <a:avLst>
              <a:gd name="adj1" fmla="val -463"/>
              <a:gd name="adj2" fmla="val 78481"/>
            </a:avLst>
          </a:prstGeom>
          <a:solidFill>
            <a:schemeClr val="tx2"/>
          </a:solidFill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 anchor="ctr"/>
          <a:lstStyle/>
          <a:p>
            <a:pPr algn="l"/>
            <a:r>
              <a:rPr lang="en-US" sz="1600">
                <a:solidFill>
                  <a:schemeClr val="bg1"/>
                </a:solidFill>
              </a:rPr>
              <a:t>Current Businesses</a:t>
            </a:r>
          </a:p>
          <a:p>
            <a:pPr algn="l"/>
            <a:endParaRPr lang="en-US" sz="1600">
              <a:solidFill>
                <a:schemeClr val="bg1"/>
              </a:solidFill>
            </a:endParaRPr>
          </a:p>
          <a:p>
            <a:pPr algn="l"/>
            <a:r>
              <a:rPr lang="en-US" sz="1600">
                <a:solidFill>
                  <a:schemeClr val="bg1"/>
                </a:solidFill>
              </a:rPr>
              <a:t>Generate today’s cash flow</a:t>
            </a:r>
          </a:p>
        </p:txBody>
      </p:sp>
      <p:sp>
        <p:nvSpPr>
          <p:cNvPr id="2224137" name="Rectangular Callout 13"/>
          <p:cNvSpPr>
            <a:spLocks noChangeArrowheads="1"/>
          </p:cNvSpPr>
          <p:nvPr/>
        </p:nvSpPr>
        <p:spPr bwMode="auto">
          <a:xfrm>
            <a:off x="3276600" y="1284288"/>
            <a:ext cx="1524000" cy="1981200"/>
          </a:xfrm>
          <a:prstGeom prst="wedgeRectCallout">
            <a:avLst>
              <a:gd name="adj1" fmla="val -3148"/>
              <a:gd name="adj2" fmla="val 75569"/>
            </a:avLst>
          </a:prstGeom>
          <a:solidFill>
            <a:schemeClr val="tx2"/>
          </a:solidFill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 anchor="ctr"/>
          <a:lstStyle/>
          <a:p>
            <a:pPr algn="l"/>
            <a:r>
              <a:rPr lang="en-US" sz="1600">
                <a:solidFill>
                  <a:schemeClr val="bg1"/>
                </a:solidFill>
              </a:rPr>
              <a:t>High Growth Businesses</a:t>
            </a:r>
          </a:p>
          <a:p>
            <a:pPr algn="l"/>
            <a:endParaRPr lang="en-US" sz="1600">
              <a:solidFill>
                <a:schemeClr val="bg1"/>
              </a:solidFill>
            </a:endParaRPr>
          </a:p>
          <a:p>
            <a:pPr algn="l"/>
            <a:r>
              <a:rPr lang="en-US" sz="1600">
                <a:solidFill>
                  <a:schemeClr val="bg1"/>
                </a:solidFill>
              </a:rPr>
              <a:t>Today’s revenue growth + tomorrow’s cash flow</a:t>
            </a:r>
          </a:p>
        </p:txBody>
      </p:sp>
      <p:sp>
        <p:nvSpPr>
          <p:cNvPr id="2224138" name="Rectangular Callout 14"/>
          <p:cNvSpPr>
            <a:spLocks noChangeArrowheads="1"/>
          </p:cNvSpPr>
          <p:nvPr/>
        </p:nvSpPr>
        <p:spPr bwMode="auto">
          <a:xfrm>
            <a:off x="7010400" y="3570288"/>
            <a:ext cx="1524000" cy="1828800"/>
          </a:xfrm>
          <a:prstGeom prst="wedgeRectCallout">
            <a:avLst>
              <a:gd name="adj1" fmla="val -48981"/>
              <a:gd name="adj2" fmla="val -69944"/>
            </a:avLst>
          </a:prstGeom>
          <a:solidFill>
            <a:schemeClr val="tx2"/>
          </a:solidFill>
          <a:ln w="12700" algn="ctr">
            <a:solidFill>
              <a:schemeClr val="accent1"/>
            </a:solidFill>
            <a:round/>
            <a:headEnd/>
            <a:tailEnd/>
          </a:ln>
        </p:spPr>
        <p:txBody>
          <a:bodyPr anchor="ctr"/>
          <a:lstStyle/>
          <a:p>
            <a:pPr algn="l"/>
            <a:r>
              <a:rPr lang="en-US" sz="1600">
                <a:solidFill>
                  <a:schemeClr val="bg1"/>
                </a:solidFill>
              </a:rPr>
              <a:t>Growth Options</a:t>
            </a:r>
          </a:p>
          <a:p>
            <a:pPr algn="l"/>
            <a:endParaRPr lang="en-US" sz="1600">
              <a:solidFill>
                <a:schemeClr val="bg1"/>
              </a:solidFill>
            </a:endParaRPr>
          </a:p>
          <a:p>
            <a:pPr algn="l"/>
            <a:r>
              <a:rPr lang="en-US" sz="1600">
                <a:solidFill>
                  <a:schemeClr val="bg1"/>
                </a:solidFill>
              </a:rPr>
              <a:t>Options on future </a:t>
            </a:r>
          </a:p>
          <a:p>
            <a:pPr algn="l"/>
            <a:r>
              <a:rPr lang="en-US" sz="1600">
                <a:solidFill>
                  <a:schemeClr val="bg1"/>
                </a:solidFill>
              </a:rPr>
              <a:t>high-growth businesses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447800" y="3810000"/>
            <a:ext cx="118903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>
            <a:off x="3352800" y="1905000"/>
            <a:ext cx="1371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 bwMode="auto">
          <a:xfrm>
            <a:off x="7086600" y="4267200"/>
            <a:ext cx="13716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14570" y="5727700"/>
            <a:ext cx="3375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Expected Window of Returns</a:t>
            </a:r>
            <a:endParaRPr lang="en-US" sz="1800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-926970" y="3517900"/>
            <a:ext cx="3232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Accumulated Total Returns</a:t>
            </a:r>
            <a:endParaRPr lang="en-US" sz="1800" dirty="0"/>
          </a:p>
        </p:txBody>
      </p:sp>
      <p:sp>
        <p:nvSpPr>
          <p:cNvPr id="21" name="TextBox 20"/>
          <p:cNvSpPr txBox="1"/>
          <p:nvPr/>
        </p:nvSpPr>
        <p:spPr>
          <a:xfrm>
            <a:off x="4038600" y="6290846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2.4</a:t>
            </a:r>
            <a:endParaRPr lang="en-US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4136" grpId="0" animBg="1"/>
      <p:bldP spid="2224137" grpId="0" animBg="1"/>
      <p:bldP spid="22241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/>
          <p:nvPr/>
        </p:nvGrpSpPr>
        <p:grpSpPr>
          <a:xfrm>
            <a:off x="3251200" y="2152650"/>
            <a:ext cx="2959100" cy="2959100"/>
            <a:chOff x="2616200" y="2419350"/>
            <a:chExt cx="2959100" cy="2959100"/>
          </a:xfrm>
        </p:grpSpPr>
        <p:cxnSp>
          <p:nvCxnSpPr>
            <p:cNvPr id="26" name="Straight Connector 25"/>
            <p:cNvCxnSpPr/>
            <p:nvPr/>
          </p:nvCxnSpPr>
          <p:spPr bwMode="auto">
            <a:xfrm>
              <a:off x="2616200" y="3898900"/>
              <a:ext cx="29591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rot="5400000">
              <a:off x="2616200" y="3898900"/>
              <a:ext cx="29591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382859" name="AutoShape 11"/>
          <p:cNvSpPr>
            <a:spLocks noChangeArrowheads="1"/>
          </p:cNvSpPr>
          <p:nvPr/>
        </p:nvSpPr>
        <p:spPr bwMode="auto">
          <a:xfrm>
            <a:off x="3417888" y="3046413"/>
            <a:ext cx="928687" cy="1558925"/>
          </a:xfrm>
          <a:prstGeom prst="upArrow">
            <a:avLst>
              <a:gd name="adj1" fmla="val 50000"/>
              <a:gd name="adj2" fmla="val 41966"/>
            </a:avLst>
          </a:prstGeom>
          <a:solidFill>
            <a:schemeClr val="bg1"/>
          </a:solidFill>
          <a:ln w="38100" cap="rnd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82860" name="Text Box 12"/>
          <p:cNvSpPr txBox="1">
            <a:spLocks noChangeArrowheads="1"/>
          </p:cNvSpPr>
          <p:nvPr/>
        </p:nvSpPr>
        <p:spPr bwMode="auto">
          <a:xfrm rot="16200000">
            <a:off x="3264908" y="3640415"/>
            <a:ext cx="1236236" cy="369332"/>
          </a:xfrm>
          <a:prstGeom prst="rect">
            <a:avLst/>
          </a:prstGeom>
          <a:solidFill>
            <a:schemeClr val="bg1"/>
          </a:solidFill>
          <a:ln w="28575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Horizon 2</a:t>
            </a:r>
          </a:p>
        </p:txBody>
      </p:sp>
      <p:sp>
        <p:nvSpPr>
          <p:cNvPr id="2382862" name="AutoShape 14"/>
          <p:cNvSpPr>
            <a:spLocks noChangeArrowheads="1"/>
          </p:cNvSpPr>
          <p:nvPr/>
        </p:nvSpPr>
        <p:spPr bwMode="auto">
          <a:xfrm>
            <a:off x="3249613" y="1928813"/>
            <a:ext cx="3143250" cy="954087"/>
          </a:xfrm>
          <a:prstGeom prst="leftRightArrow">
            <a:avLst>
              <a:gd name="adj1" fmla="val 50000"/>
              <a:gd name="adj2" fmla="val 65890"/>
            </a:avLst>
          </a:prstGeom>
          <a:solidFill>
            <a:schemeClr val="bg1"/>
          </a:solidFill>
          <a:ln w="38100" cap="rnd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82863" name="Text Box 15"/>
          <p:cNvSpPr txBox="1">
            <a:spLocks noChangeArrowheads="1"/>
          </p:cNvSpPr>
          <p:nvPr/>
        </p:nvSpPr>
        <p:spPr bwMode="auto">
          <a:xfrm>
            <a:off x="4208463" y="2222500"/>
            <a:ext cx="1236236" cy="369332"/>
          </a:xfrm>
          <a:prstGeom prst="rect">
            <a:avLst/>
          </a:prstGeom>
          <a:solidFill>
            <a:schemeClr val="bg1"/>
          </a:solidFill>
          <a:ln w="28575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Horizon 1</a:t>
            </a:r>
          </a:p>
        </p:txBody>
      </p:sp>
      <p:sp>
        <p:nvSpPr>
          <p:cNvPr id="2382864" name="AutoShape 16"/>
          <p:cNvSpPr>
            <a:spLocks noChangeArrowheads="1"/>
          </p:cNvSpPr>
          <p:nvPr/>
        </p:nvSpPr>
        <p:spPr bwMode="auto">
          <a:xfrm rot="5400000" flipH="1">
            <a:off x="2935288" y="4430712"/>
            <a:ext cx="990600" cy="2149475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noFill/>
          <a:ln w="38100" cap="rnd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82865" name="Text Box 17"/>
          <p:cNvSpPr txBox="1">
            <a:spLocks noChangeArrowheads="1"/>
          </p:cNvSpPr>
          <p:nvPr/>
        </p:nvSpPr>
        <p:spPr bwMode="auto">
          <a:xfrm>
            <a:off x="2222500" y="5661025"/>
            <a:ext cx="1236236" cy="369332"/>
          </a:xfrm>
          <a:prstGeom prst="rect">
            <a:avLst/>
          </a:prstGeom>
          <a:solidFill>
            <a:schemeClr val="bg1"/>
          </a:solidFill>
          <a:ln w="28575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Horizon 3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382867" name="AutoShape 19"/>
          <p:cNvSpPr>
            <a:spLocks noChangeArrowheads="1"/>
          </p:cNvSpPr>
          <p:nvPr/>
        </p:nvSpPr>
        <p:spPr bwMode="auto">
          <a:xfrm flipV="1">
            <a:off x="5295900" y="3082925"/>
            <a:ext cx="928688" cy="1558925"/>
          </a:xfrm>
          <a:prstGeom prst="upArrow">
            <a:avLst>
              <a:gd name="adj1" fmla="val 50000"/>
              <a:gd name="adj2" fmla="val 41966"/>
            </a:avLst>
          </a:prstGeom>
          <a:solidFill>
            <a:schemeClr val="bg1"/>
          </a:solidFill>
          <a:ln w="38100" cap="rnd" algn="ctr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82868" name="Text Box 20"/>
          <p:cNvSpPr txBox="1">
            <a:spLocks noChangeArrowheads="1"/>
          </p:cNvSpPr>
          <p:nvPr/>
        </p:nvSpPr>
        <p:spPr bwMode="auto">
          <a:xfrm rot="5400000" flipV="1">
            <a:off x="5027504" y="3678516"/>
            <a:ext cx="1467068" cy="369332"/>
          </a:xfrm>
          <a:prstGeom prst="rect">
            <a:avLst/>
          </a:prstGeom>
          <a:noFill/>
          <a:ln w="28575" cap="rnd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“Horizon 0”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382869" name="Rectangle 21"/>
          <p:cNvSpPr>
            <a:spLocks noGrp="1" noChangeArrowheads="1"/>
          </p:cNvSpPr>
          <p:nvPr>
            <p:ph type="title"/>
          </p:nvPr>
        </p:nvSpPr>
        <p:spPr>
          <a:xfrm>
            <a:off x="457200" y="215900"/>
            <a:ext cx="8029575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Three Horizons Model Mapped to</a:t>
            </a:r>
            <a:br>
              <a:rPr lang="en-US" sz="2800" dirty="0" smtClean="0"/>
            </a:br>
            <a:r>
              <a:rPr lang="en-US" sz="2800" dirty="0" smtClean="0"/>
              <a:t> Growth/Materiality Matrix 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3342577" y="1282700"/>
            <a:ext cx="992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High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Growth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38114" y="1282700"/>
            <a:ext cx="992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Low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Growth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521233" y="2616200"/>
            <a:ext cx="1056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Material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21233" y="4011712"/>
            <a:ext cx="1056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Not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Material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038600" y="6172200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2.5</a:t>
            </a:r>
            <a:endParaRPr lang="en-US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47650" y="215900"/>
            <a:ext cx="8710613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Goals, Metrics, and the Three Horizons</a:t>
            </a:r>
            <a:br>
              <a:rPr lang="en-US" dirty="0" smtClean="0"/>
            </a:br>
            <a:r>
              <a:rPr lang="en-US" sz="2800" dirty="0" smtClean="0"/>
              <a:t>Different Metrics for Each Horizon</a:t>
            </a:r>
            <a:endParaRPr lang="en-US" sz="2400" dirty="0" smtClean="0"/>
          </a:p>
        </p:txBody>
      </p:sp>
      <p:graphicFrame>
        <p:nvGraphicFramePr>
          <p:cNvPr id="2227254" name="Group 54"/>
          <p:cNvGraphicFramePr>
            <a:graphicFrameLocks noGrp="1"/>
          </p:cNvGraphicFramePr>
          <p:nvPr>
            <p:ph type="tbl" idx="1"/>
          </p:nvPr>
        </p:nvGraphicFramePr>
        <p:xfrm>
          <a:off x="401638" y="1327150"/>
          <a:ext cx="8364537" cy="4311650"/>
        </p:xfrm>
        <a:graphic>
          <a:graphicData uri="http://schemas.openxmlformats.org/drawingml/2006/table">
            <a:tbl>
              <a:tblPr/>
              <a:tblGrid>
                <a:gridCol w="1943100"/>
                <a:gridCol w="2136775"/>
                <a:gridCol w="2125662"/>
                <a:gridCol w="2159000"/>
              </a:tblGrid>
              <a:tr h="887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FRAME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HORIZON 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(0 - 12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HORIZON 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(12 - 36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mos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HORIZON 3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(36 - 72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mos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444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25000"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56" name="Text Box 38"/>
          <p:cNvSpPr txBox="1">
            <a:spLocks noChangeArrowheads="1"/>
          </p:cNvSpPr>
          <p:nvPr/>
        </p:nvSpPr>
        <p:spPr bwMode="auto">
          <a:xfrm>
            <a:off x="7185509" y="2295525"/>
            <a:ext cx="1016624" cy="584775"/>
          </a:xfrm>
          <a:prstGeom prst="rect">
            <a:avLst/>
          </a:prstGeom>
          <a:noFill/>
          <a:ln w="50800" cap="rnd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dirty="0" smtClean="0"/>
              <a:t>Create a</a:t>
            </a:r>
          </a:p>
          <a:p>
            <a:pPr algn="ctr" eaLnBrk="0" hangingPunct="0"/>
            <a:r>
              <a:rPr lang="en-US" sz="1600" dirty="0" smtClean="0"/>
              <a:t>Category</a:t>
            </a:r>
            <a:endParaRPr lang="en-US" sz="1600" dirty="0"/>
          </a:p>
        </p:txBody>
      </p:sp>
      <p:sp>
        <p:nvSpPr>
          <p:cNvPr id="48157" name="Text Box 39"/>
          <p:cNvSpPr txBox="1">
            <a:spLocks noChangeArrowheads="1"/>
          </p:cNvSpPr>
          <p:nvPr/>
        </p:nvSpPr>
        <p:spPr bwMode="auto">
          <a:xfrm>
            <a:off x="2480054" y="2295525"/>
            <a:ext cx="1859803" cy="584775"/>
          </a:xfrm>
          <a:prstGeom prst="rect">
            <a:avLst/>
          </a:prstGeom>
          <a:noFill/>
          <a:ln w="50800" cap="rnd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dirty="0" smtClean="0"/>
              <a:t>Maximize </a:t>
            </a:r>
          </a:p>
          <a:p>
            <a:pPr algn="ctr" eaLnBrk="0" hangingPunct="0"/>
            <a:r>
              <a:rPr lang="en-US" sz="1600" dirty="0" smtClean="0"/>
              <a:t>Economic Returns</a:t>
            </a:r>
            <a:endParaRPr lang="en-US" sz="1600" dirty="0"/>
          </a:p>
        </p:txBody>
      </p:sp>
      <p:sp>
        <p:nvSpPr>
          <p:cNvPr id="48158" name="Text Box 40"/>
          <p:cNvSpPr txBox="1">
            <a:spLocks noChangeArrowheads="1"/>
          </p:cNvSpPr>
          <p:nvPr/>
        </p:nvSpPr>
        <p:spPr bwMode="auto">
          <a:xfrm>
            <a:off x="4719360" y="2295525"/>
            <a:ext cx="1665841" cy="584775"/>
          </a:xfrm>
          <a:prstGeom prst="rect">
            <a:avLst/>
          </a:prstGeom>
          <a:noFill/>
          <a:ln w="50800" cap="rnd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 dirty="0">
                <a:solidFill>
                  <a:srgbClr val="7030A0"/>
                </a:solidFill>
              </a:rPr>
              <a:t>Become a</a:t>
            </a:r>
          </a:p>
          <a:p>
            <a:pPr algn="ctr" eaLnBrk="0" hangingPunct="0"/>
            <a:r>
              <a:rPr lang="en-US" sz="1600" b="1" dirty="0" smtClean="0">
                <a:solidFill>
                  <a:srgbClr val="7030A0"/>
                </a:solidFill>
              </a:rPr>
              <a:t>Going Concern</a:t>
            </a:r>
            <a:endParaRPr lang="en-US" sz="1600" b="1" dirty="0">
              <a:solidFill>
                <a:srgbClr val="7030A0"/>
              </a:solidFill>
            </a:endParaRPr>
          </a:p>
        </p:txBody>
      </p:sp>
      <p:sp>
        <p:nvSpPr>
          <p:cNvPr id="48159" name="Text Box 41"/>
          <p:cNvSpPr txBox="1">
            <a:spLocks noChangeArrowheads="1"/>
          </p:cNvSpPr>
          <p:nvPr/>
        </p:nvSpPr>
        <p:spPr bwMode="auto">
          <a:xfrm>
            <a:off x="940093" y="2297113"/>
            <a:ext cx="891591" cy="584775"/>
          </a:xfrm>
          <a:prstGeom prst="rect">
            <a:avLst/>
          </a:prstGeom>
          <a:noFill/>
          <a:ln w="50800" cap="rnd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/>
              <a:t>Driving</a:t>
            </a:r>
          </a:p>
          <a:p>
            <a:pPr algn="ctr" eaLnBrk="0" hangingPunct="0"/>
            <a:r>
              <a:rPr lang="en-US" sz="1600" b="1"/>
              <a:t>Goal</a:t>
            </a:r>
          </a:p>
        </p:txBody>
      </p:sp>
      <p:sp>
        <p:nvSpPr>
          <p:cNvPr id="48160" name="Text Box 50"/>
          <p:cNvSpPr txBox="1">
            <a:spLocks noChangeArrowheads="1"/>
          </p:cNvSpPr>
          <p:nvPr/>
        </p:nvSpPr>
        <p:spPr bwMode="auto">
          <a:xfrm>
            <a:off x="666781" y="3211513"/>
            <a:ext cx="1438214" cy="861774"/>
          </a:xfrm>
          <a:prstGeom prst="rect">
            <a:avLst/>
          </a:prstGeom>
          <a:noFill/>
          <a:ln w="50800" cap="rnd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b="1" dirty="0"/>
              <a:t>Key </a:t>
            </a:r>
          </a:p>
          <a:p>
            <a:pPr algn="ctr" eaLnBrk="0" hangingPunct="0"/>
            <a:r>
              <a:rPr lang="en-US" sz="1600" b="1" dirty="0"/>
              <a:t>Performance</a:t>
            </a:r>
          </a:p>
          <a:p>
            <a:pPr algn="ctr" eaLnBrk="0" hangingPunct="0"/>
            <a:r>
              <a:rPr lang="en-US" sz="1600" b="1" dirty="0"/>
              <a:t>Indicators</a:t>
            </a:r>
          </a:p>
        </p:txBody>
      </p:sp>
      <p:sp>
        <p:nvSpPr>
          <p:cNvPr id="2227251" name="Rectangle 51"/>
          <p:cNvSpPr>
            <a:spLocks noChangeArrowheads="1"/>
          </p:cNvSpPr>
          <p:nvPr/>
        </p:nvSpPr>
        <p:spPr bwMode="auto">
          <a:xfrm>
            <a:off x="2417763" y="3211513"/>
            <a:ext cx="1982787" cy="2000548"/>
          </a:xfrm>
          <a:prstGeom prst="rect">
            <a:avLst/>
          </a:prstGeom>
          <a:noFill/>
          <a:ln w="50800" cap="rnd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1200"/>
              </a:spcBef>
            </a:pPr>
            <a:r>
              <a:rPr lang="en-US" sz="1600" b="0" dirty="0"/>
              <a:t>Revenue </a:t>
            </a:r>
            <a:r>
              <a:rPr lang="en-US" sz="1600" b="0" dirty="0" smtClean="0"/>
              <a:t>vs. </a:t>
            </a:r>
            <a:r>
              <a:rPr lang="en-US" sz="1600" b="0" dirty="0"/>
              <a:t>plan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 dirty="0"/>
              <a:t>Bookings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 dirty="0"/>
              <a:t>Contribution margin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 dirty="0"/>
              <a:t>Market share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 dirty="0"/>
              <a:t>Wallet share</a:t>
            </a:r>
          </a:p>
        </p:txBody>
      </p:sp>
      <p:sp>
        <p:nvSpPr>
          <p:cNvPr id="2227252" name="Rectangle 52"/>
          <p:cNvSpPr>
            <a:spLocks noChangeArrowheads="1"/>
          </p:cNvSpPr>
          <p:nvPr/>
        </p:nvSpPr>
        <p:spPr bwMode="auto">
          <a:xfrm>
            <a:off x="4497388" y="3211513"/>
            <a:ext cx="2111375" cy="2523768"/>
          </a:xfrm>
          <a:prstGeom prst="rect">
            <a:avLst/>
          </a:prstGeom>
          <a:noFill/>
          <a:ln w="50800" cap="rnd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1200"/>
              </a:spcBef>
            </a:pPr>
            <a:r>
              <a:rPr lang="en-US" sz="1600" b="1" dirty="0">
                <a:solidFill>
                  <a:srgbClr val="7030A0"/>
                </a:solidFill>
              </a:rPr>
              <a:t>Target accts </a:t>
            </a:r>
            <a:r>
              <a:rPr lang="en-US" sz="1600" b="1" dirty="0" smtClean="0">
                <a:solidFill>
                  <a:srgbClr val="7030A0"/>
                </a:solidFill>
              </a:rPr>
              <a:t>vs. </a:t>
            </a:r>
            <a:r>
              <a:rPr lang="en-US" sz="1600" b="1" dirty="0">
                <a:solidFill>
                  <a:srgbClr val="7030A0"/>
                </a:solidFill>
              </a:rPr>
              <a:t>plan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1" dirty="0">
                <a:solidFill>
                  <a:srgbClr val="7030A0"/>
                </a:solidFill>
              </a:rPr>
              <a:t>Sales velocity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1" dirty="0">
                <a:solidFill>
                  <a:srgbClr val="7030A0"/>
                </a:solidFill>
              </a:rPr>
              <a:t>Deal size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1" dirty="0">
                <a:solidFill>
                  <a:srgbClr val="7030A0"/>
                </a:solidFill>
              </a:rPr>
              <a:t>Segment share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1" dirty="0">
                <a:solidFill>
                  <a:srgbClr val="7030A0"/>
                </a:solidFill>
              </a:rPr>
              <a:t>Time to tipping point</a:t>
            </a:r>
          </a:p>
        </p:txBody>
      </p:sp>
      <p:sp>
        <p:nvSpPr>
          <p:cNvPr id="2227253" name="Rectangle 53"/>
          <p:cNvSpPr>
            <a:spLocks noChangeArrowheads="1"/>
          </p:cNvSpPr>
          <p:nvPr/>
        </p:nvSpPr>
        <p:spPr bwMode="auto">
          <a:xfrm>
            <a:off x="6534150" y="3211513"/>
            <a:ext cx="2316163" cy="2000548"/>
          </a:xfrm>
          <a:prstGeom prst="rect">
            <a:avLst/>
          </a:prstGeom>
          <a:noFill/>
          <a:ln w="50800" cap="rnd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1200"/>
              </a:spcBef>
            </a:pPr>
            <a:r>
              <a:rPr lang="en-US" sz="1600" b="0"/>
              <a:t>Name-brand customers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/>
              <a:t>Deal size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/>
              <a:t>Name-brand partners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/>
              <a:t>PR buzz</a:t>
            </a:r>
          </a:p>
          <a:p>
            <a:pPr algn="ctr" eaLnBrk="0" hangingPunct="0">
              <a:spcBef>
                <a:spcPts val="1200"/>
              </a:spcBef>
            </a:pPr>
            <a:r>
              <a:rPr lang="en-US" sz="1600" b="0"/>
              <a:t>Flagship projects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71800" y="571500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“</a:t>
            </a:r>
            <a:r>
              <a:rPr lang="en-US" b="1" dirty="0" err="1" smtClean="0"/>
              <a:t>Opex</a:t>
            </a:r>
            <a:r>
              <a:rPr lang="en-US" b="1" dirty="0" smtClean="0"/>
              <a:t>”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029200" y="5715000"/>
            <a:ext cx="1078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“Timex”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62800" y="571500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“</a:t>
            </a:r>
            <a:r>
              <a:rPr lang="en-US" b="1" dirty="0" err="1" smtClean="0"/>
              <a:t>Capex</a:t>
            </a:r>
            <a:r>
              <a:rPr lang="en-US" b="1" dirty="0" smtClean="0"/>
              <a:t>”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038600" y="6172200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2.6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2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7251" grpId="0" build="p"/>
      <p:bldP spid="2227252" grpId="0" build="p"/>
      <p:bldP spid="222725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title"/>
          </p:nvPr>
        </p:nvSpPr>
        <p:spPr>
          <a:xfrm>
            <a:off x="704850" y="215900"/>
            <a:ext cx="8029575" cy="990600"/>
          </a:xfrm>
        </p:spPr>
        <p:txBody>
          <a:bodyPr/>
          <a:lstStyle/>
          <a:p>
            <a:pPr algn="ctr"/>
            <a:r>
              <a:rPr lang="en-US" sz="3600" dirty="0" smtClean="0">
                <a:latin typeface="+mn-lt"/>
              </a:rPr>
              <a:t>Achieving Escape Velocity</a:t>
            </a:r>
            <a:br>
              <a:rPr lang="en-US" sz="3600" dirty="0" smtClean="0">
                <a:latin typeface="+mn-lt"/>
              </a:rPr>
            </a:br>
            <a:r>
              <a:rPr lang="en-US" sz="2800" dirty="0" smtClean="0">
                <a:solidFill>
                  <a:schemeClr val="folHlink"/>
                </a:solidFill>
                <a:latin typeface="+mn-lt"/>
              </a:rPr>
              <a:t>Focus on Competitive Separation</a:t>
            </a:r>
            <a:endParaRPr lang="en-US" sz="3600" dirty="0">
              <a:latin typeface="+mn-lt"/>
            </a:endParaRPr>
          </a:p>
        </p:txBody>
      </p:sp>
      <p:sp>
        <p:nvSpPr>
          <p:cNvPr id="8195" name="Oval 5"/>
          <p:cNvSpPr>
            <a:spLocks noChangeArrowheads="1"/>
          </p:cNvSpPr>
          <p:nvPr/>
        </p:nvSpPr>
        <p:spPr bwMode="auto">
          <a:xfrm>
            <a:off x="1066800" y="1828800"/>
            <a:ext cx="4005263" cy="3919538"/>
          </a:xfrm>
          <a:prstGeom prst="ellipse">
            <a:avLst/>
          </a:prstGeom>
          <a:solidFill>
            <a:srgbClr val="FFC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 smtClean="0">
              <a:solidFill>
                <a:srgbClr val="000000"/>
              </a:solidFill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17650" y="3559175"/>
            <a:ext cx="1438275" cy="692150"/>
            <a:chOff x="1016" y="2525"/>
            <a:chExt cx="906" cy="436"/>
          </a:xfrm>
        </p:grpSpPr>
        <p:sp>
          <p:nvSpPr>
            <p:cNvPr id="8213" name="Text Box 8"/>
            <p:cNvSpPr txBox="1">
              <a:spLocks noChangeArrowheads="1"/>
            </p:cNvSpPr>
            <p:nvPr/>
          </p:nvSpPr>
          <p:spPr bwMode="auto">
            <a:xfrm>
              <a:off x="1016" y="2749"/>
              <a:ext cx="90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smtClean="0">
                  <a:solidFill>
                    <a:srgbClr val="000000"/>
                  </a:solidFill>
                </a:rPr>
                <a:t>Competitor 2</a:t>
              </a:r>
            </a:p>
          </p:txBody>
        </p:sp>
        <p:sp>
          <p:nvSpPr>
            <p:cNvPr id="8214" name="Text Box 9"/>
            <p:cNvSpPr txBox="1">
              <a:spLocks noChangeArrowheads="1"/>
            </p:cNvSpPr>
            <p:nvPr/>
          </p:nvSpPr>
          <p:spPr bwMode="auto">
            <a:xfrm>
              <a:off x="1355" y="2525"/>
              <a:ext cx="2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smtClean="0">
                  <a:solidFill>
                    <a:srgbClr val="000000"/>
                  </a:solidFill>
                </a:rPr>
                <a:t>*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611313" y="2552700"/>
            <a:ext cx="1438275" cy="690563"/>
            <a:chOff x="1752" y="1214"/>
            <a:chExt cx="906" cy="435"/>
          </a:xfrm>
        </p:grpSpPr>
        <p:sp>
          <p:nvSpPr>
            <p:cNvPr id="8211" name="Text Box 11"/>
            <p:cNvSpPr txBox="1">
              <a:spLocks noChangeArrowheads="1"/>
            </p:cNvSpPr>
            <p:nvPr/>
          </p:nvSpPr>
          <p:spPr bwMode="auto">
            <a:xfrm>
              <a:off x="1752" y="1437"/>
              <a:ext cx="90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smtClean="0">
                  <a:solidFill>
                    <a:srgbClr val="000000"/>
                  </a:solidFill>
                </a:rPr>
                <a:t>Competitor 1</a:t>
              </a:r>
            </a:p>
          </p:txBody>
        </p:sp>
        <p:sp>
          <p:nvSpPr>
            <p:cNvPr id="8212" name="Text Box 12"/>
            <p:cNvSpPr txBox="1">
              <a:spLocks noChangeArrowheads="1"/>
            </p:cNvSpPr>
            <p:nvPr/>
          </p:nvSpPr>
          <p:spPr bwMode="auto">
            <a:xfrm>
              <a:off x="2091" y="1214"/>
              <a:ext cx="2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smtClean="0">
                  <a:solidFill>
                    <a:srgbClr val="000000"/>
                  </a:solidFill>
                </a:rPr>
                <a:t>*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3048000" y="3965575"/>
            <a:ext cx="1438275" cy="684213"/>
            <a:chOff x="2109" y="1867"/>
            <a:chExt cx="906" cy="431"/>
          </a:xfrm>
        </p:grpSpPr>
        <p:sp>
          <p:nvSpPr>
            <p:cNvPr id="8209" name="Text Box 14"/>
            <p:cNvSpPr txBox="1">
              <a:spLocks noChangeArrowheads="1"/>
            </p:cNvSpPr>
            <p:nvPr/>
          </p:nvSpPr>
          <p:spPr bwMode="auto">
            <a:xfrm>
              <a:off x="2109" y="2086"/>
              <a:ext cx="90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smtClean="0">
                  <a:solidFill>
                    <a:srgbClr val="000000"/>
                  </a:solidFill>
                </a:rPr>
                <a:t>Competitor 3</a:t>
              </a:r>
            </a:p>
          </p:txBody>
        </p:sp>
        <p:sp>
          <p:nvSpPr>
            <p:cNvPr id="8210" name="Text Box 15"/>
            <p:cNvSpPr txBox="1">
              <a:spLocks noChangeArrowheads="1"/>
            </p:cNvSpPr>
            <p:nvPr/>
          </p:nvSpPr>
          <p:spPr bwMode="auto">
            <a:xfrm>
              <a:off x="2448" y="1867"/>
              <a:ext cx="2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3600" smtClean="0">
                  <a:solidFill>
                    <a:srgbClr val="000000"/>
                  </a:solidFill>
                </a:rPr>
                <a:t>*</a:t>
              </a:r>
            </a:p>
          </p:txBody>
        </p:sp>
      </p:grpSp>
      <p:sp>
        <p:nvSpPr>
          <p:cNvPr id="8199" name="Text Box 17"/>
          <p:cNvSpPr txBox="1">
            <a:spLocks noChangeArrowheads="1"/>
          </p:cNvSpPr>
          <p:nvPr/>
        </p:nvSpPr>
        <p:spPr bwMode="auto">
          <a:xfrm>
            <a:off x="3186113" y="3240088"/>
            <a:ext cx="84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CC0000"/>
                </a:solidFill>
              </a:rPr>
              <a:t>YOU</a:t>
            </a:r>
          </a:p>
        </p:txBody>
      </p:sp>
      <p:sp>
        <p:nvSpPr>
          <p:cNvPr id="8200" name="Text Box 18"/>
          <p:cNvSpPr txBox="1">
            <a:spLocks noChangeArrowheads="1"/>
          </p:cNvSpPr>
          <p:nvPr/>
        </p:nvSpPr>
        <p:spPr bwMode="auto">
          <a:xfrm>
            <a:off x="3427413" y="2989263"/>
            <a:ext cx="361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smtClean="0">
                <a:solidFill>
                  <a:srgbClr val="CC0000"/>
                </a:solidFill>
              </a:rPr>
              <a:t>*</a:t>
            </a:r>
          </a:p>
        </p:txBody>
      </p:sp>
      <p:sp>
        <p:nvSpPr>
          <p:cNvPr id="2259987" name="Text Box 19"/>
          <p:cNvSpPr txBox="1">
            <a:spLocks noChangeArrowheads="1"/>
          </p:cNvSpPr>
          <p:nvPr/>
        </p:nvSpPr>
        <p:spPr bwMode="auto">
          <a:xfrm>
            <a:off x="5489575" y="2870537"/>
            <a:ext cx="33877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CC0000"/>
                </a:solidFill>
              </a:rPr>
              <a:t>Gain bargaining power by getting separation from your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CC0000"/>
                </a:solidFill>
              </a:rPr>
              <a:t>competitive set</a:t>
            </a:r>
          </a:p>
        </p:txBody>
      </p:sp>
      <p:sp>
        <p:nvSpPr>
          <p:cNvPr id="2259988" name="AutoShape 20"/>
          <p:cNvSpPr>
            <a:spLocks noChangeArrowheads="1"/>
          </p:cNvSpPr>
          <p:nvPr/>
        </p:nvSpPr>
        <p:spPr bwMode="auto">
          <a:xfrm rot="-2086994">
            <a:off x="2820988" y="1641475"/>
            <a:ext cx="2757487" cy="798513"/>
          </a:xfrm>
          <a:prstGeom prst="curvedDownArrow">
            <a:avLst>
              <a:gd name="adj1" fmla="val 69066"/>
              <a:gd name="adj2" fmla="val 138131"/>
              <a:gd name="adj3" fmla="val 33333"/>
            </a:avLst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400" b="1" smtClean="0">
              <a:solidFill>
                <a:srgbClr val="000000"/>
              </a:solidFill>
            </a:endParaRPr>
          </a:p>
        </p:txBody>
      </p:sp>
      <p:sp>
        <p:nvSpPr>
          <p:cNvPr id="2259989" name="Text Box 21"/>
          <p:cNvSpPr txBox="1">
            <a:spLocks noChangeArrowheads="1"/>
          </p:cNvSpPr>
          <p:nvPr/>
        </p:nvSpPr>
        <p:spPr bwMode="auto">
          <a:xfrm>
            <a:off x="4999038" y="1712913"/>
            <a:ext cx="5397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7200" smtClean="0">
                <a:solidFill>
                  <a:srgbClr val="CC0000"/>
                </a:solidFill>
              </a:rPr>
              <a:t>*</a:t>
            </a:r>
          </a:p>
        </p:txBody>
      </p:sp>
      <p:sp>
        <p:nvSpPr>
          <p:cNvPr id="8204" name="Text Box 22"/>
          <p:cNvSpPr txBox="1">
            <a:spLocks noChangeArrowheads="1"/>
          </p:cNvSpPr>
          <p:nvPr/>
        </p:nvSpPr>
        <p:spPr bwMode="auto">
          <a:xfrm>
            <a:off x="2112963" y="5037138"/>
            <a:ext cx="1911350" cy="3667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Competitive Set</a:t>
            </a:r>
          </a:p>
        </p:txBody>
      </p:sp>
      <p:sp>
        <p:nvSpPr>
          <p:cNvPr id="2259991" name="Text Box 23"/>
          <p:cNvSpPr txBox="1">
            <a:spLocks noChangeArrowheads="1"/>
          </p:cNvSpPr>
          <p:nvPr/>
        </p:nvSpPr>
        <p:spPr bwMode="auto">
          <a:xfrm>
            <a:off x="5451475" y="4038600"/>
            <a:ext cx="34639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7E"/>
                </a:solidFill>
              </a:rPr>
              <a:t>Failure to separate means lower revenues or profit margins or both</a:t>
            </a:r>
          </a:p>
        </p:txBody>
      </p:sp>
      <p:sp>
        <p:nvSpPr>
          <p:cNvPr id="2259992" name="Text Box 24"/>
          <p:cNvSpPr txBox="1">
            <a:spLocks noChangeArrowheads="1"/>
          </p:cNvSpPr>
          <p:nvPr/>
        </p:nvSpPr>
        <p:spPr bwMode="auto">
          <a:xfrm rot="-2017288">
            <a:off x="3524250" y="1878013"/>
            <a:ext cx="1065213" cy="4572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CC0000"/>
                </a:solidFill>
              </a:rPr>
              <a:t>CORE</a:t>
            </a:r>
          </a:p>
        </p:txBody>
      </p:sp>
      <p:sp>
        <p:nvSpPr>
          <p:cNvPr id="2259993" name="Text Box 25"/>
          <p:cNvSpPr txBox="1">
            <a:spLocks noChangeArrowheads="1"/>
          </p:cNvSpPr>
          <p:nvPr/>
        </p:nvSpPr>
        <p:spPr bwMode="auto">
          <a:xfrm>
            <a:off x="4845050" y="1600200"/>
            <a:ext cx="3211513" cy="101566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CC0000"/>
                </a:solidFill>
              </a:rPr>
              <a:t>An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CC0000"/>
                </a:solidFill>
              </a:rPr>
              <a:t>Unmatchable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CC0000"/>
                </a:solidFill>
              </a:rPr>
              <a:t>Offer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38600" y="6172200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3.1</a:t>
            </a:r>
            <a:endParaRPr lang="en-US" sz="16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59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9987" grpId="0"/>
      <p:bldP spid="2259988" grpId="0" animBg="1"/>
      <p:bldP spid="2259989" grpId="0"/>
      <p:bldP spid="2259991" grpId="0"/>
      <p:bldP spid="2259992" grpId="0"/>
      <p:bldP spid="225999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112713"/>
            <a:ext cx="8029575" cy="1266825"/>
          </a:xfrm>
        </p:spPr>
        <p:txBody>
          <a:bodyPr anchor="t"/>
          <a:lstStyle/>
          <a:p>
            <a:pPr algn="ctr"/>
            <a:r>
              <a:rPr lang="en-US" dirty="0">
                <a:latin typeface="+mn-lt"/>
              </a:rPr>
              <a:t>Two Business Architectures</a:t>
            </a:r>
            <a:br>
              <a:rPr lang="en-US" dirty="0">
                <a:latin typeface="+mn-lt"/>
              </a:rPr>
            </a:br>
            <a:r>
              <a:rPr lang="en-US" sz="2800" dirty="0">
                <a:solidFill>
                  <a:schemeClr val="folHlink"/>
                </a:solidFill>
                <a:latin typeface="+mn-lt"/>
              </a:rPr>
              <a:t>Complex Systems vs. Volume Operations</a:t>
            </a:r>
          </a:p>
        </p:txBody>
      </p:sp>
      <p:sp>
        <p:nvSpPr>
          <p:cNvPr id="21508" name="Line 3"/>
          <p:cNvSpPr>
            <a:spLocks noChangeShapeType="1"/>
          </p:cNvSpPr>
          <p:nvPr/>
        </p:nvSpPr>
        <p:spPr bwMode="auto">
          <a:xfrm>
            <a:off x="965200" y="4414837"/>
            <a:ext cx="7445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2292" name="Freeform 4"/>
          <p:cNvSpPr>
            <a:spLocks/>
          </p:cNvSpPr>
          <p:nvPr/>
        </p:nvSpPr>
        <p:spPr bwMode="auto">
          <a:xfrm>
            <a:off x="1116013" y="2486025"/>
            <a:ext cx="6816725" cy="1938337"/>
          </a:xfrm>
          <a:custGeom>
            <a:avLst/>
            <a:gdLst/>
            <a:ahLst/>
            <a:cxnLst>
              <a:cxn ang="0">
                <a:pos x="0" y="1303"/>
              </a:cxn>
              <a:cxn ang="0">
                <a:pos x="468" y="1129"/>
              </a:cxn>
              <a:cxn ang="0">
                <a:pos x="654" y="763"/>
              </a:cxn>
              <a:cxn ang="0">
                <a:pos x="750" y="349"/>
              </a:cxn>
              <a:cxn ang="0">
                <a:pos x="954" y="73"/>
              </a:cxn>
              <a:cxn ang="0">
                <a:pos x="1230" y="1"/>
              </a:cxn>
              <a:cxn ang="0">
                <a:pos x="1494" y="79"/>
              </a:cxn>
              <a:cxn ang="0">
                <a:pos x="1716" y="349"/>
              </a:cxn>
              <a:cxn ang="0">
                <a:pos x="1932" y="619"/>
              </a:cxn>
              <a:cxn ang="0">
                <a:pos x="2214" y="889"/>
              </a:cxn>
              <a:cxn ang="0">
                <a:pos x="2664" y="1099"/>
              </a:cxn>
              <a:cxn ang="0">
                <a:pos x="3060" y="1189"/>
              </a:cxn>
              <a:cxn ang="0">
                <a:pos x="3762" y="1279"/>
              </a:cxn>
              <a:cxn ang="0">
                <a:pos x="4626" y="1315"/>
              </a:cxn>
            </a:cxnLst>
            <a:rect l="0" t="0" r="r" b="b"/>
            <a:pathLst>
              <a:path w="4626" h="1315">
                <a:moveTo>
                  <a:pt x="0" y="1303"/>
                </a:moveTo>
                <a:cubicBezTo>
                  <a:pt x="78" y="1275"/>
                  <a:pt x="359" y="1219"/>
                  <a:pt x="468" y="1129"/>
                </a:cubicBezTo>
                <a:cubicBezTo>
                  <a:pt x="577" y="1039"/>
                  <a:pt x="607" y="893"/>
                  <a:pt x="654" y="763"/>
                </a:cubicBezTo>
                <a:cubicBezTo>
                  <a:pt x="701" y="633"/>
                  <a:pt x="700" y="464"/>
                  <a:pt x="750" y="349"/>
                </a:cubicBezTo>
                <a:cubicBezTo>
                  <a:pt x="800" y="234"/>
                  <a:pt x="874" y="131"/>
                  <a:pt x="954" y="73"/>
                </a:cubicBezTo>
                <a:cubicBezTo>
                  <a:pt x="1034" y="15"/>
                  <a:pt x="1140" y="0"/>
                  <a:pt x="1230" y="1"/>
                </a:cubicBezTo>
                <a:cubicBezTo>
                  <a:pt x="1320" y="2"/>
                  <a:pt x="1413" y="21"/>
                  <a:pt x="1494" y="79"/>
                </a:cubicBezTo>
                <a:cubicBezTo>
                  <a:pt x="1575" y="137"/>
                  <a:pt x="1643" y="259"/>
                  <a:pt x="1716" y="349"/>
                </a:cubicBezTo>
                <a:cubicBezTo>
                  <a:pt x="1789" y="439"/>
                  <a:pt x="1849" y="529"/>
                  <a:pt x="1932" y="619"/>
                </a:cubicBezTo>
                <a:cubicBezTo>
                  <a:pt x="2015" y="709"/>
                  <a:pt x="2092" y="809"/>
                  <a:pt x="2214" y="889"/>
                </a:cubicBezTo>
                <a:cubicBezTo>
                  <a:pt x="2336" y="969"/>
                  <a:pt x="2523" y="1049"/>
                  <a:pt x="2664" y="1099"/>
                </a:cubicBezTo>
                <a:cubicBezTo>
                  <a:pt x="2805" y="1149"/>
                  <a:pt x="2877" y="1159"/>
                  <a:pt x="3060" y="1189"/>
                </a:cubicBezTo>
                <a:cubicBezTo>
                  <a:pt x="3243" y="1219"/>
                  <a:pt x="3501" y="1258"/>
                  <a:pt x="3762" y="1279"/>
                </a:cubicBezTo>
                <a:cubicBezTo>
                  <a:pt x="4023" y="1300"/>
                  <a:pt x="4478" y="1310"/>
                  <a:pt x="4626" y="1315"/>
                </a:cubicBezTo>
              </a:path>
            </a:pathLst>
          </a:custGeom>
          <a:gradFill rotWithShape="0">
            <a:gsLst>
              <a:gs pos="0">
                <a:schemeClr val="tx2">
                  <a:alpha val="39999"/>
                </a:schemeClr>
              </a:gs>
              <a:gs pos="100000">
                <a:schemeClr val="tx2">
                  <a:gamma/>
                  <a:shade val="46275"/>
                  <a:invGamma/>
                  <a:alpha val="39999"/>
                </a:schemeClr>
              </a:gs>
            </a:gsLst>
            <a:lin ang="5400000" scaled="1"/>
          </a:gra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2293" name="Freeform 5"/>
          <p:cNvSpPr>
            <a:spLocks/>
          </p:cNvSpPr>
          <p:nvPr/>
        </p:nvSpPr>
        <p:spPr bwMode="auto">
          <a:xfrm>
            <a:off x="1433513" y="2478087"/>
            <a:ext cx="6853237" cy="1936750"/>
          </a:xfrm>
          <a:custGeom>
            <a:avLst/>
            <a:gdLst/>
            <a:ahLst/>
            <a:cxnLst>
              <a:cxn ang="0">
                <a:pos x="4650" y="1315"/>
              </a:cxn>
              <a:cxn ang="0">
                <a:pos x="4158" y="1129"/>
              </a:cxn>
              <a:cxn ang="0">
                <a:pos x="3972" y="763"/>
              </a:cxn>
              <a:cxn ang="0">
                <a:pos x="3876" y="349"/>
              </a:cxn>
              <a:cxn ang="0">
                <a:pos x="3672" y="73"/>
              </a:cxn>
              <a:cxn ang="0">
                <a:pos x="3396" y="1"/>
              </a:cxn>
              <a:cxn ang="0">
                <a:pos x="3132" y="79"/>
              </a:cxn>
              <a:cxn ang="0">
                <a:pos x="2910" y="349"/>
              </a:cxn>
              <a:cxn ang="0">
                <a:pos x="2694" y="619"/>
              </a:cxn>
              <a:cxn ang="0">
                <a:pos x="2412" y="889"/>
              </a:cxn>
              <a:cxn ang="0">
                <a:pos x="1962" y="1099"/>
              </a:cxn>
              <a:cxn ang="0">
                <a:pos x="1566" y="1189"/>
              </a:cxn>
              <a:cxn ang="0">
                <a:pos x="864" y="1279"/>
              </a:cxn>
              <a:cxn ang="0">
                <a:pos x="0" y="1315"/>
              </a:cxn>
            </a:cxnLst>
            <a:rect l="0" t="0" r="r" b="b"/>
            <a:pathLst>
              <a:path w="4650" h="1315">
                <a:moveTo>
                  <a:pt x="4650" y="1315"/>
                </a:moveTo>
                <a:cubicBezTo>
                  <a:pt x="4569" y="1284"/>
                  <a:pt x="4271" y="1221"/>
                  <a:pt x="4158" y="1129"/>
                </a:cubicBezTo>
                <a:cubicBezTo>
                  <a:pt x="4045" y="1037"/>
                  <a:pt x="4019" y="893"/>
                  <a:pt x="3972" y="763"/>
                </a:cubicBezTo>
                <a:cubicBezTo>
                  <a:pt x="3925" y="633"/>
                  <a:pt x="3926" y="464"/>
                  <a:pt x="3876" y="349"/>
                </a:cubicBezTo>
                <a:cubicBezTo>
                  <a:pt x="3826" y="234"/>
                  <a:pt x="3752" y="131"/>
                  <a:pt x="3672" y="73"/>
                </a:cubicBezTo>
                <a:cubicBezTo>
                  <a:pt x="3592" y="15"/>
                  <a:pt x="3486" y="0"/>
                  <a:pt x="3396" y="1"/>
                </a:cubicBezTo>
                <a:cubicBezTo>
                  <a:pt x="3306" y="2"/>
                  <a:pt x="3213" y="21"/>
                  <a:pt x="3132" y="79"/>
                </a:cubicBezTo>
                <a:cubicBezTo>
                  <a:pt x="3051" y="137"/>
                  <a:pt x="2983" y="259"/>
                  <a:pt x="2910" y="349"/>
                </a:cubicBezTo>
                <a:cubicBezTo>
                  <a:pt x="2837" y="439"/>
                  <a:pt x="2777" y="529"/>
                  <a:pt x="2694" y="619"/>
                </a:cubicBezTo>
                <a:cubicBezTo>
                  <a:pt x="2611" y="709"/>
                  <a:pt x="2534" y="809"/>
                  <a:pt x="2412" y="889"/>
                </a:cubicBezTo>
                <a:cubicBezTo>
                  <a:pt x="2290" y="969"/>
                  <a:pt x="2103" y="1049"/>
                  <a:pt x="1962" y="1099"/>
                </a:cubicBezTo>
                <a:cubicBezTo>
                  <a:pt x="1821" y="1149"/>
                  <a:pt x="1749" y="1159"/>
                  <a:pt x="1566" y="1189"/>
                </a:cubicBezTo>
                <a:cubicBezTo>
                  <a:pt x="1383" y="1219"/>
                  <a:pt x="1125" y="1258"/>
                  <a:pt x="864" y="1279"/>
                </a:cubicBezTo>
                <a:cubicBezTo>
                  <a:pt x="603" y="1300"/>
                  <a:pt x="148" y="1310"/>
                  <a:pt x="0" y="1315"/>
                </a:cubicBezTo>
              </a:path>
            </a:pathLst>
          </a:custGeom>
          <a:gradFill rotWithShape="0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shade val="46275"/>
                  <a:invGamma/>
                  <a:alpha val="39999"/>
                </a:schemeClr>
              </a:gs>
            </a:gsLst>
            <a:lin ang="5400000" scaled="1"/>
          </a:gra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2470150" y="3200400"/>
            <a:ext cx="1041400" cy="5810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Complex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</a:rPr>
              <a:t>Systems</a:t>
            </a: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5740400" y="3200400"/>
            <a:ext cx="1257300" cy="5810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Volume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</a:rPr>
              <a:t>Operations</a:t>
            </a:r>
          </a:p>
        </p:txBody>
      </p:sp>
      <p:sp>
        <p:nvSpPr>
          <p:cNvPr id="21513" name="Line 8"/>
          <p:cNvSpPr>
            <a:spLocks noChangeShapeType="1"/>
          </p:cNvSpPr>
          <p:nvPr/>
        </p:nvSpPr>
        <p:spPr bwMode="auto">
          <a:xfrm>
            <a:off x="2908300" y="1219200"/>
            <a:ext cx="0" cy="12557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2535238" y="1617662"/>
            <a:ext cx="747712" cy="581025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Sweet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</a:rPr>
              <a:t>Spot</a:t>
            </a:r>
          </a:p>
        </p:txBody>
      </p:sp>
      <p:sp>
        <p:nvSpPr>
          <p:cNvPr id="21515" name="Line 10"/>
          <p:cNvSpPr>
            <a:spLocks noChangeShapeType="1"/>
          </p:cNvSpPr>
          <p:nvPr/>
        </p:nvSpPr>
        <p:spPr bwMode="auto">
          <a:xfrm>
            <a:off x="6472238" y="1219200"/>
            <a:ext cx="0" cy="12557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516" name="Text Box 11"/>
          <p:cNvSpPr txBox="1">
            <a:spLocks noChangeArrowheads="1"/>
          </p:cNvSpPr>
          <p:nvPr/>
        </p:nvSpPr>
        <p:spPr bwMode="auto">
          <a:xfrm>
            <a:off x="6099175" y="1617662"/>
            <a:ext cx="747713" cy="581025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Sweet</a:t>
            </a:r>
          </a:p>
          <a:p>
            <a:pPr eaLnBrk="0" hangingPunct="0"/>
            <a:r>
              <a:rPr lang="en-US" sz="1600">
                <a:solidFill>
                  <a:srgbClr val="000000"/>
                </a:solidFill>
              </a:rPr>
              <a:t>Spot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362075" y="4500562"/>
            <a:ext cx="6572250" cy="454025"/>
            <a:chOff x="762" y="3462"/>
            <a:chExt cx="4140" cy="286"/>
          </a:xfrm>
        </p:grpSpPr>
        <p:sp>
          <p:nvSpPr>
            <p:cNvPr id="21537" name="Text Box 13"/>
            <p:cNvSpPr txBox="1">
              <a:spLocks noChangeArrowheads="1"/>
            </p:cNvSpPr>
            <p:nvPr/>
          </p:nvSpPr>
          <p:spPr bwMode="auto">
            <a:xfrm>
              <a:off x="937" y="3536"/>
              <a:ext cx="748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Complexity</a:t>
              </a:r>
            </a:p>
          </p:txBody>
        </p:sp>
        <p:sp>
          <p:nvSpPr>
            <p:cNvPr id="21538" name="Text Box 14"/>
            <p:cNvSpPr txBox="1">
              <a:spLocks noChangeArrowheads="1"/>
            </p:cNvSpPr>
            <p:nvPr/>
          </p:nvSpPr>
          <p:spPr bwMode="auto">
            <a:xfrm>
              <a:off x="4230" y="3545"/>
              <a:ext cx="527" cy="192"/>
            </a:xfrm>
            <a:prstGeom prst="rect">
              <a:avLst/>
            </a:prstGeom>
            <a:solidFill>
              <a:schemeClr val="bg1"/>
            </a:solidFill>
            <a:ln w="381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Volume</a:t>
              </a:r>
            </a:p>
          </p:txBody>
        </p:sp>
        <p:sp>
          <p:nvSpPr>
            <p:cNvPr id="21539" name="Line 15"/>
            <p:cNvSpPr>
              <a:spLocks noChangeShapeType="1"/>
            </p:cNvSpPr>
            <p:nvPr/>
          </p:nvSpPr>
          <p:spPr bwMode="auto">
            <a:xfrm>
              <a:off x="762" y="3462"/>
              <a:ext cx="41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442913" y="2185987"/>
            <a:ext cx="414337" cy="1990725"/>
            <a:chOff x="81" y="1716"/>
            <a:chExt cx="261" cy="1254"/>
          </a:xfrm>
        </p:grpSpPr>
        <p:sp>
          <p:nvSpPr>
            <p:cNvPr id="21535" name="Text Box 17"/>
            <p:cNvSpPr txBox="1">
              <a:spLocks noChangeArrowheads="1"/>
            </p:cNvSpPr>
            <p:nvPr/>
          </p:nvSpPr>
          <p:spPr bwMode="auto">
            <a:xfrm rot="-5400000">
              <a:off x="-251" y="2267"/>
              <a:ext cx="855" cy="19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</a:rPr>
                <a:t>Effectiveness</a:t>
              </a:r>
            </a:p>
          </p:txBody>
        </p:sp>
        <p:sp>
          <p:nvSpPr>
            <p:cNvPr id="21536" name="Line 18"/>
            <p:cNvSpPr>
              <a:spLocks noChangeShapeType="1"/>
            </p:cNvSpPr>
            <p:nvPr/>
          </p:nvSpPr>
          <p:spPr bwMode="auto">
            <a:xfrm flipV="1">
              <a:off x="342" y="1716"/>
              <a:ext cx="0" cy="125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21519" name="Text Box 19"/>
          <p:cNvSpPr txBox="1">
            <a:spLocks noChangeArrowheads="1"/>
          </p:cNvSpPr>
          <p:nvPr/>
        </p:nvSpPr>
        <p:spPr bwMode="auto">
          <a:xfrm>
            <a:off x="4133850" y="5553075"/>
            <a:ext cx="1085850" cy="5810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 dirty="0">
                <a:solidFill>
                  <a:srgbClr val="CC00FF"/>
                </a:solidFill>
              </a:rPr>
              <a:t>Small</a:t>
            </a:r>
          </a:p>
          <a:p>
            <a:pPr algn="ctr" eaLnBrk="0" hangingPunct="0"/>
            <a:r>
              <a:rPr lang="en-US" sz="1600" b="1" dirty="0">
                <a:solidFill>
                  <a:srgbClr val="CC00FF"/>
                </a:solidFill>
              </a:rPr>
              <a:t>Business</a:t>
            </a:r>
          </a:p>
        </p:txBody>
      </p:sp>
      <p:sp>
        <p:nvSpPr>
          <p:cNvPr id="21520" name="Text Box 20"/>
          <p:cNvSpPr txBox="1">
            <a:spLocks noChangeArrowheads="1"/>
          </p:cNvSpPr>
          <p:nvPr/>
        </p:nvSpPr>
        <p:spPr bwMode="auto">
          <a:xfrm>
            <a:off x="447675" y="5553075"/>
            <a:ext cx="1393330" cy="5847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Government</a:t>
            </a:r>
            <a:endParaRPr lang="en-US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 eaLnBrk="0" hangingPunct="0"/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Programs</a:t>
            </a:r>
          </a:p>
        </p:txBody>
      </p:sp>
      <p:sp>
        <p:nvSpPr>
          <p:cNvPr id="21521" name="Text Box 21"/>
          <p:cNvSpPr txBox="1">
            <a:spLocks noChangeArrowheads="1"/>
          </p:cNvSpPr>
          <p:nvPr/>
        </p:nvSpPr>
        <p:spPr bwMode="auto">
          <a:xfrm>
            <a:off x="7312025" y="5553075"/>
            <a:ext cx="1404938" cy="5810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 dirty="0">
                <a:solidFill>
                  <a:srgbClr val="C00000"/>
                </a:solidFill>
              </a:rPr>
              <a:t>Societal</a:t>
            </a:r>
          </a:p>
          <a:p>
            <a:pPr algn="ctr" eaLnBrk="0" hangingPunct="0"/>
            <a:r>
              <a:rPr lang="en-US" sz="1600" b="1" dirty="0">
                <a:solidFill>
                  <a:srgbClr val="C00000"/>
                </a:solidFill>
              </a:rPr>
              <a:t>Entitlements</a:t>
            </a:r>
          </a:p>
        </p:txBody>
      </p:sp>
      <p:sp>
        <p:nvSpPr>
          <p:cNvPr id="21522" name="Text Box 22"/>
          <p:cNvSpPr txBox="1">
            <a:spLocks noChangeArrowheads="1"/>
          </p:cNvSpPr>
          <p:nvPr/>
        </p:nvSpPr>
        <p:spPr bwMode="auto">
          <a:xfrm>
            <a:off x="2317750" y="5675313"/>
            <a:ext cx="1189038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 dirty="0">
                <a:solidFill>
                  <a:srgbClr val="9966FF"/>
                </a:solidFill>
              </a:rPr>
              <a:t>Enterprise</a:t>
            </a:r>
          </a:p>
        </p:txBody>
      </p:sp>
      <p:sp>
        <p:nvSpPr>
          <p:cNvPr id="21523" name="Text Box 23"/>
          <p:cNvSpPr txBox="1">
            <a:spLocks noChangeArrowheads="1"/>
          </p:cNvSpPr>
          <p:nvPr/>
        </p:nvSpPr>
        <p:spPr bwMode="auto">
          <a:xfrm>
            <a:off x="5880100" y="5675313"/>
            <a:ext cx="1187450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n-US" sz="1600" b="1" dirty="0">
                <a:solidFill>
                  <a:srgbClr val="CC3399"/>
                </a:solidFill>
              </a:rPr>
              <a:t>Consumer</a:t>
            </a:r>
          </a:p>
        </p:txBody>
      </p: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1036638" y="4876800"/>
            <a:ext cx="6994525" cy="342900"/>
            <a:chOff x="653" y="3336"/>
            <a:chExt cx="4406" cy="216"/>
          </a:xfrm>
        </p:grpSpPr>
        <p:sp>
          <p:nvSpPr>
            <p:cNvPr id="21525" name="Text Box 26"/>
            <p:cNvSpPr txBox="1">
              <a:spLocks noChangeArrowheads="1"/>
            </p:cNvSpPr>
            <p:nvPr/>
          </p:nvSpPr>
          <p:spPr bwMode="auto">
            <a:xfrm>
              <a:off x="653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0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1526" name="Text Box 27"/>
            <p:cNvSpPr txBox="1">
              <a:spLocks noChangeArrowheads="1"/>
            </p:cNvSpPr>
            <p:nvPr/>
          </p:nvSpPr>
          <p:spPr bwMode="auto">
            <a:xfrm>
              <a:off x="1104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1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1527" name="Text Box 28"/>
            <p:cNvSpPr txBox="1">
              <a:spLocks noChangeArrowheads="1"/>
            </p:cNvSpPr>
            <p:nvPr/>
          </p:nvSpPr>
          <p:spPr bwMode="auto">
            <a:xfrm>
              <a:off x="1584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2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1528" name="Text Box 29"/>
            <p:cNvSpPr txBox="1">
              <a:spLocks noChangeArrowheads="1"/>
            </p:cNvSpPr>
            <p:nvPr/>
          </p:nvSpPr>
          <p:spPr bwMode="auto">
            <a:xfrm>
              <a:off x="1997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3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1529" name="Text Box 30"/>
            <p:cNvSpPr txBox="1">
              <a:spLocks noChangeArrowheads="1"/>
            </p:cNvSpPr>
            <p:nvPr/>
          </p:nvSpPr>
          <p:spPr bwMode="auto">
            <a:xfrm>
              <a:off x="2477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4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1530" name="Text Box 31"/>
            <p:cNvSpPr txBox="1">
              <a:spLocks noChangeArrowheads="1"/>
            </p:cNvSpPr>
            <p:nvPr/>
          </p:nvSpPr>
          <p:spPr bwMode="auto">
            <a:xfrm>
              <a:off x="2928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5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1531" name="Text Box 32"/>
            <p:cNvSpPr txBox="1">
              <a:spLocks noChangeArrowheads="1"/>
            </p:cNvSpPr>
            <p:nvPr/>
          </p:nvSpPr>
          <p:spPr bwMode="auto">
            <a:xfrm>
              <a:off x="3360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6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1532" name="Text Box 33"/>
            <p:cNvSpPr txBox="1">
              <a:spLocks noChangeArrowheads="1"/>
            </p:cNvSpPr>
            <p:nvPr/>
          </p:nvSpPr>
          <p:spPr bwMode="auto">
            <a:xfrm>
              <a:off x="3821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7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1533" name="Text Box 34"/>
            <p:cNvSpPr txBox="1">
              <a:spLocks noChangeArrowheads="1"/>
            </p:cNvSpPr>
            <p:nvPr/>
          </p:nvSpPr>
          <p:spPr bwMode="auto">
            <a:xfrm>
              <a:off x="4301" y="3340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8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1534" name="Text Box 35"/>
            <p:cNvSpPr txBox="1">
              <a:spLocks noChangeArrowheads="1"/>
            </p:cNvSpPr>
            <p:nvPr/>
          </p:nvSpPr>
          <p:spPr bwMode="auto">
            <a:xfrm>
              <a:off x="4752" y="3336"/>
              <a:ext cx="307" cy="212"/>
            </a:xfrm>
            <a:prstGeom prst="rect">
              <a:avLst/>
            </a:prstGeom>
            <a:noFill/>
            <a:ln w="50800" cap="rnd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10</a:t>
              </a:r>
              <a:r>
                <a:rPr lang="en-US" sz="1600" baseline="30000">
                  <a:solidFill>
                    <a:srgbClr val="000000"/>
                  </a:solidFill>
                </a:rPr>
                <a:t>9</a:t>
              </a:r>
              <a:endParaRPr lang="en-US" sz="1600">
                <a:solidFill>
                  <a:srgbClr val="000000"/>
                </a:solidFill>
              </a:endParaRPr>
            </a:p>
          </p:txBody>
        </p:sp>
      </p:grpSp>
      <p:sp>
        <p:nvSpPr>
          <p:cNvPr id="36" name="Text Box 22"/>
          <p:cNvSpPr txBox="1">
            <a:spLocks noChangeArrowheads="1"/>
          </p:cNvSpPr>
          <p:nvPr/>
        </p:nvSpPr>
        <p:spPr bwMode="auto">
          <a:xfrm>
            <a:off x="3429000" y="5138738"/>
            <a:ext cx="2339102" cy="3385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600" b="1" dirty="0" smtClean="0">
                <a:solidFill>
                  <a:srgbClr val="000000"/>
                </a:solidFill>
              </a:rPr>
              <a:t>Number of Customers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038600" y="6214646"/>
            <a:ext cx="1154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Figure 3.2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xmlns="" val="20831980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>
          <a:prstDash val="dash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Seven Questions 10-03 White Slides">
  <a:themeElements>
    <a:clrScheme name="Seven Questions 10-03 White Slides 14">
      <a:dk1>
        <a:srgbClr val="000000"/>
      </a:dk1>
      <a:lt1>
        <a:srgbClr val="FFFFFF"/>
      </a:lt1>
      <a:dk2>
        <a:srgbClr val="00007E"/>
      </a:dk2>
      <a:lt2>
        <a:srgbClr val="AFAFAF"/>
      </a:lt2>
      <a:accent1>
        <a:srgbClr val="CC0000"/>
      </a:accent1>
      <a:accent2>
        <a:srgbClr val="E8C014"/>
      </a:accent2>
      <a:accent3>
        <a:srgbClr val="FFFFFF"/>
      </a:accent3>
      <a:accent4>
        <a:srgbClr val="000000"/>
      </a:accent4>
      <a:accent5>
        <a:srgbClr val="E2AAAA"/>
      </a:accent5>
      <a:accent6>
        <a:srgbClr val="D2AE11"/>
      </a:accent6>
      <a:hlink>
        <a:srgbClr val="09A714"/>
      </a:hlink>
      <a:folHlink>
        <a:srgbClr val="648ED8"/>
      </a:folHlink>
    </a:clrScheme>
    <a:fontScheme name="Seven Questions 10-03 White Slide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ven Questions 10-03 White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ven Questions 10-03 White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8">
        <a:dk1>
          <a:srgbClr val="808080"/>
        </a:dk1>
        <a:lt1>
          <a:srgbClr val="FFFFFF"/>
        </a:lt1>
        <a:dk2>
          <a:srgbClr val="003366"/>
        </a:dk2>
        <a:lt2>
          <a:srgbClr val="FFFFFF"/>
        </a:lt2>
        <a:accent1>
          <a:srgbClr val="00CC99"/>
        </a:accent1>
        <a:accent2>
          <a:srgbClr val="3333CC"/>
        </a:accent2>
        <a:accent3>
          <a:srgbClr val="AAADB8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ven Questions 10-03 White Slides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B9191"/>
        </a:accent1>
        <a:accent2>
          <a:srgbClr val="800000"/>
        </a:accent2>
        <a:accent3>
          <a:srgbClr val="FFFFFF"/>
        </a:accent3>
        <a:accent4>
          <a:srgbClr val="000000"/>
        </a:accent4>
        <a:accent5>
          <a:srgbClr val="D2C7C7"/>
        </a:accent5>
        <a:accent6>
          <a:srgbClr val="730000"/>
        </a:accent6>
        <a:hlink>
          <a:srgbClr val="CF3B1D"/>
        </a:hlink>
        <a:folHlink>
          <a:srgbClr val="B885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00CC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00"/>
        </a:accent6>
        <a:hlink>
          <a:srgbClr val="F80000"/>
        </a:hlink>
        <a:folHlink>
          <a:srgbClr val="FBDE0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11">
        <a:dk1>
          <a:srgbClr val="FBDE07"/>
        </a:dk1>
        <a:lt1>
          <a:srgbClr val="FFFFFF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00CC00"/>
        </a:accent2>
        <a:accent3>
          <a:srgbClr val="FFFFFF"/>
        </a:accent3>
        <a:accent4>
          <a:srgbClr val="D6BD05"/>
        </a:accent4>
        <a:accent5>
          <a:srgbClr val="FFFFFF"/>
        </a:accent5>
        <a:accent6>
          <a:srgbClr val="00B900"/>
        </a:accent6>
        <a:hlink>
          <a:srgbClr val="F80000"/>
        </a:hlink>
        <a:folHlink>
          <a:srgbClr val="FBDE0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12">
        <a:dk1>
          <a:srgbClr val="B2B2B2"/>
        </a:dk1>
        <a:lt1>
          <a:srgbClr val="E8C014"/>
        </a:lt1>
        <a:dk2>
          <a:srgbClr val="000066"/>
        </a:dk2>
        <a:lt2>
          <a:srgbClr val="E8C014"/>
        </a:lt2>
        <a:accent1>
          <a:srgbClr val="FFFFFF"/>
        </a:accent1>
        <a:accent2>
          <a:srgbClr val="09A714"/>
        </a:accent2>
        <a:accent3>
          <a:srgbClr val="AAAAB8"/>
        </a:accent3>
        <a:accent4>
          <a:srgbClr val="C6A40F"/>
        </a:accent4>
        <a:accent5>
          <a:srgbClr val="FFFFFF"/>
        </a:accent5>
        <a:accent6>
          <a:srgbClr val="079711"/>
        </a:accent6>
        <a:hlink>
          <a:srgbClr val="777777"/>
        </a:hlink>
        <a:folHlink>
          <a:srgbClr val="E8C01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ven Questions 10-03 White Slides 13">
        <a:dk1>
          <a:srgbClr val="00007E"/>
        </a:dk1>
        <a:lt1>
          <a:srgbClr val="FFFFFF"/>
        </a:lt1>
        <a:dk2>
          <a:srgbClr val="00007E"/>
        </a:dk2>
        <a:lt2>
          <a:srgbClr val="B2B2B2"/>
        </a:lt2>
        <a:accent1>
          <a:srgbClr val="CC0000"/>
        </a:accent1>
        <a:accent2>
          <a:srgbClr val="00A714"/>
        </a:accent2>
        <a:accent3>
          <a:srgbClr val="FFFFFF"/>
        </a:accent3>
        <a:accent4>
          <a:srgbClr val="00006B"/>
        </a:accent4>
        <a:accent5>
          <a:srgbClr val="E2AAAA"/>
        </a:accent5>
        <a:accent6>
          <a:srgbClr val="009711"/>
        </a:accent6>
        <a:hlink>
          <a:srgbClr val="09A714"/>
        </a:hlink>
        <a:folHlink>
          <a:srgbClr val="E8C0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14">
        <a:dk1>
          <a:srgbClr val="000000"/>
        </a:dk1>
        <a:lt1>
          <a:srgbClr val="FFFFFF"/>
        </a:lt1>
        <a:dk2>
          <a:srgbClr val="00007E"/>
        </a:dk2>
        <a:lt2>
          <a:srgbClr val="AFAFAF"/>
        </a:lt2>
        <a:accent1>
          <a:srgbClr val="CC0000"/>
        </a:accent1>
        <a:accent2>
          <a:srgbClr val="E8C014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D2AE11"/>
        </a:accent6>
        <a:hlink>
          <a:srgbClr val="09A714"/>
        </a:hlink>
        <a:folHlink>
          <a:srgbClr val="648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Seven Questions 10-03 White Slides">
  <a:themeElements>
    <a:clrScheme name="1_Seven Questions 10-03 White Slides 14">
      <a:dk1>
        <a:srgbClr val="000000"/>
      </a:dk1>
      <a:lt1>
        <a:srgbClr val="FFFFFF"/>
      </a:lt1>
      <a:dk2>
        <a:srgbClr val="00007E"/>
      </a:dk2>
      <a:lt2>
        <a:srgbClr val="AFAFAF"/>
      </a:lt2>
      <a:accent1>
        <a:srgbClr val="CC0000"/>
      </a:accent1>
      <a:accent2>
        <a:srgbClr val="E8C014"/>
      </a:accent2>
      <a:accent3>
        <a:srgbClr val="FFFFFF"/>
      </a:accent3>
      <a:accent4>
        <a:srgbClr val="000000"/>
      </a:accent4>
      <a:accent5>
        <a:srgbClr val="E2AAAA"/>
      </a:accent5>
      <a:accent6>
        <a:srgbClr val="D2AE11"/>
      </a:accent6>
      <a:hlink>
        <a:srgbClr val="09A714"/>
      </a:hlink>
      <a:folHlink>
        <a:srgbClr val="648ED8"/>
      </a:folHlink>
    </a:clrScheme>
    <a:fontScheme name="1_Seven Questions 10-03 White Slide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Seven Questions 10-03 White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ven Questions 10-03 White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8">
        <a:dk1>
          <a:srgbClr val="808080"/>
        </a:dk1>
        <a:lt1>
          <a:srgbClr val="FFFFFF"/>
        </a:lt1>
        <a:dk2>
          <a:srgbClr val="003366"/>
        </a:dk2>
        <a:lt2>
          <a:srgbClr val="FFFFFF"/>
        </a:lt2>
        <a:accent1>
          <a:srgbClr val="00CC99"/>
        </a:accent1>
        <a:accent2>
          <a:srgbClr val="3333CC"/>
        </a:accent2>
        <a:accent3>
          <a:srgbClr val="AAADB8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ven Questions 10-03 White Slides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B9191"/>
        </a:accent1>
        <a:accent2>
          <a:srgbClr val="800000"/>
        </a:accent2>
        <a:accent3>
          <a:srgbClr val="FFFFFF"/>
        </a:accent3>
        <a:accent4>
          <a:srgbClr val="000000"/>
        </a:accent4>
        <a:accent5>
          <a:srgbClr val="D2C7C7"/>
        </a:accent5>
        <a:accent6>
          <a:srgbClr val="730000"/>
        </a:accent6>
        <a:hlink>
          <a:srgbClr val="CF3B1D"/>
        </a:hlink>
        <a:folHlink>
          <a:srgbClr val="B885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00CC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00"/>
        </a:accent6>
        <a:hlink>
          <a:srgbClr val="F80000"/>
        </a:hlink>
        <a:folHlink>
          <a:srgbClr val="FBDE0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11">
        <a:dk1>
          <a:srgbClr val="FBDE07"/>
        </a:dk1>
        <a:lt1>
          <a:srgbClr val="FFFFFF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00CC00"/>
        </a:accent2>
        <a:accent3>
          <a:srgbClr val="FFFFFF"/>
        </a:accent3>
        <a:accent4>
          <a:srgbClr val="D6BD05"/>
        </a:accent4>
        <a:accent5>
          <a:srgbClr val="FFFFFF"/>
        </a:accent5>
        <a:accent6>
          <a:srgbClr val="00B900"/>
        </a:accent6>
        <a:hlink>
          <a:srgbClr val="F80000"/>
        </a:hlink>
        <a:folHlink>
          <a:srgbClr val="FBDE0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12">
        <a:dk1>
          <a:srgbClr val="B2B2B2"/>
        </a:dk1>
        <a:lt1>
          <a:srgbClr val="E8C014"/>
        </a:lt1>
        <a:dk2>
          <a:srgbClr val="000066"/>
        </a:dk2>
        <a:lt2>
          <a:srgbClr val="E8C014"/>
        </a:lt2>
        <a:accent1>
          <a:srgbClr val="FFFFFF"/>
        </a:accent1>
        <a:accent2>
          <a:srgbClr val="09A714"/>
        </a:accent2>
        <a:accent3>
          <a:srgbClr val="AAAAB8"/>
        </a:accent3>
        <a:accent4>
          <a:srgbClr val="C6A40F"/>
        </a:accent4>
        <a:accent5>
          <a:srgbClr val="FFFFFF"/>
        </a:accent5>
        <a:accent6>
          <a:srgbClr val="079711"/>
        </a:accent6>
        <a:hlink>
          <a:srgbClr val="777777"/>
        </a:hlink>
        <a:folHlink>
          <a:srgbClr val="E8C01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ven Questions 10-03 White Slides 13">
        <a:dk1>
          <a:srgbClr val="00007E"/>
        </a:dk1>
        <a:lt1>
          <a:srgbClr val="FFFFFF"/>
        </a:lt1>
        <a:dk2>
          <a:srgbClr val="00007E"/>
        </a:dk2>
        <a:lt2>
          <a:srgbClr val="B2B2B2"/>
        </a:lt2>
        <a:accent1>
          <a:srgbClr val="CC0000"/>
        </a:accent1>
        <a:accent2>
          <a:srgbClr val="00A714"/>
        </a:accent2>
        <a:accent3>
          <a:srgbClr val="FFFFFF"/>
        </a:accent3>
        <a:accent4>
          <a:srgbClr val="00006B"/>
        </a:accent4>
        <a:accent5>
          <a:srgbClr val="E2AAAA"/>
        </a:accent5>
        <a:accent6>
          <a:srgbClr val="009711"/>
        </a:accent6>
        <a:hlink>
          <a:srgbClr val="09A714"/>
        </a:hlink>
        <a:folHlink>
          <a:srgbClr val="E8C0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ven Questions 10-03 White Slides 14">
        <a:dk1>
          <a:srgbClr val="000000"/>
        </a:dk1>
        <a:lt1>
          <a:srgbClr val="FFFFFF"/>
        </a:lt1>
        <a:dk2>
          <a:srgbClr val="00007E"/>
        </a:dk2>
        <a:lt2>
          <a:srgbClr val="AFAFAF"/>
        </a:lt2>
        <a:accent1>
          <a:srgbClr val="CC0000"/>
        </a:accent1>
        <a:accent2>
          <a:srgbClr val="E8C014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D2AE11"/>
        </a:accent6>
        <a:hlink>
          <a:srgbClr val="09A714"/>
        </a:hlink>
        <a:folHlink>
          <a:srgbClr val="648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28070</TotalTime>
  <Words>686</Words>
  <Application>Microsoft Office PowerPoint</Application>
  <PresentationFormat>On-screen Show (4:3)</PresentationFormat>
  <Paragraphs>320</Paragraphs>
  <Slides>19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Office Theme</vt:lpstr>
      <vt:lpstr>Seven Questions 10-03 White Slides</vt:lpstr>
      <vt:lpstr>4_Seven Questions 10-03 White Slides</vt:lpstr>
      <vt:lpstr>Slide 1</vt:lpstr>
      <vt:lpstr>Category Maturity Life Cycle</vt:lpstr>
      <vt:lpstr>Portfolio Management The Growth/Materiality Matrix</vt:lpstr>
      <vt:lpstr>Typical Portfolio Pattern</vt:lpstr>
      <vt:lpstr>Managing a Portfolio  The Three Horizons Model</vt:lpstr>
      <vt:lpstr>Three Horizons Model Mapped to  Growth/Materiality Matrix </vt:lpstr>
      <vt:lpstr>Goals, Metrics, and the Three Horizons Different Metrics for Each Horizon</vt:lpstr>
      <vt:lpstr>Achieving Escape Velocity Focus on Competitive Separation</vt:lpstr>
      <vt:lpstr>Two Business Architectures Complex Systems vs. Volume Operations</vt:lpstr>
      <vt:lpstr>9-Point Market Strategy Framework</vt:lpstr>
      <vt:lpstr>Slide 11</vt:lpstr>
      <vt:lpstr>The Six Levers Free Resources Trapped in Context Tasks</vt:lpstr>
      <vt:lpstr>Price/Benefit Sensitivity How Customers Internalize Value</vt:lpstr>
      <vt:lpstr>Value Disciplines and Price/Benefit Sensitivity</vt:lpstr>
      <vt:lpstr>Creating the Unmatchable Offer The Core/Context Model</vt:lpstr>
      <vt:lpstr>The Arc of Execution Complex Systems Enterprises</vt:lpstr>
      <vt:lpstr>The Arc of Execution Volume Operations Enterprises</vt:lpstr>
      <vt:lpstr>Catalyzing Escape Velocity The “Tipping Point” Role of Programs</vt:lpstr>
      <vt:lpstr>Four Modes of Execution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Geoff</dc:creator>
  <cp:lastModifiedBy>Geoff</cp:lastModifiedBy>
  <cp:revision>152</cp:revision>
  <dcterms:created xsi:type="dcterms:W3CDTF">2010-01-26T17:16:12Z</dcterms:created>
  <dcterms:modified xsi:type="dcterms:W3CDTF">2011-07-20T12:32:04Z</dcterms:modified>
</cp:coreProperties>
</file>